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notesSlides/notesSlide48.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ppt/notesSlides/notesSlide53.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notesSlides/notesSlide51.xml" ContentType="application/vnd.openxmlformats-officedocument.presentationml.notes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notesSlides/notesSlide10.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8"/>
  </p:notesMasterIdLst>
  <p:sldIdLst>
    <p:sldId id="312" r:id="rId2"/>
    <p:sldId id="352" r:id="rId3"/>
    <p:sldId id="351" r:id="rId4"/>
    <p:sldId id="318" r:id="rId5"/>
    <p:sldId id="355" r:id="rId6"/>
    <p:sldId id="354" r:id="rId7"/>
    <p:sldId id="307" r:id="rId8"/>
    <p:sldId id="308" r:id="rId9"/>
    <p:sldId id="306" r:id="rId10"/>
    <p:sldId id="286" r:id="rId11"/>
    <p:sldId id="357" r:id="rId12"/>
    <p:sldId id="356" r:id="rId13"/>
    <p:sldId id="358" r:id="rId14"/>
    <p:sldId id="359" r:id="rId15"/>
    <p:sldId id="363" r:id="rId16"/>
    <p:sldId id="262" r:id="rId17"/>
    <p:sldId id="303" r:id="rId18"/>
    <p:sldId id="364" r:id="rId19"/>
    <p:sldId id="280" r:id="rId20"/>
    <p:sldId id="365" r:id="rId21"/>
    <p:sldId id="366" r:id="rId22"/>
    <p:sldId id="315" r:id="rId23"/>
    <p:sldId id="265" r:id="rId24"/>
    <p:sldId id="367" r:id="rId25"/>
    <p:sldId id="322" r:id="rId26"/>
    <p:sldId id="323" r:id="rId27"/>
    <p:sldId id="320" r:id="rId28"/>
    <p:sldId id="331" r:id="rId29"/>
    <p:sldId id="332" r:id="rId30"/>
    <p:sldId id="368" r:id="rId31"/>
    <p:sldId id="333" r:id="rId32"/>
    <p:sldId id="321" r:id="rId33"/>
    <p:sldId id="369" r:id="rId34"/>
    <p:sldId id="256" r:id="rId35"/>
    <p:sldId id="260" r:id="rId36"/>
    <p:sldId id="370" r:id="rId37"/>
    <p:sldId id="372" r:id="rId38"/>
    <p:sldId id="371" r:id="rId39"/>
    <p:sldId id="353" r:id="rId40"/>
    <p:sldId id="317" r:id="rId41"/>
    <p:sldId id="316" r:id="rId42"/>
    <p:sldId id="261" r:id="rId43"/>
    <p:sldId id="263" r:id="rId44"/>
    <p:sldId id="305" r:id="rId45"/>
    <p:sldId id="373" r:id="rId46"/>
    <p:sldId id="273" r:id="rId47"/>
    <p:sldId id="266" r:id="rId48"/>
    <p:sldId id="376" r:id="rId49"/>
    <p:sldId id="378" r:id="rId50"/>
    <p:sldId id="375" r:id="rId51"/>
    <p:sldId id="374" r:id="rId52"/>
    <p:sldId id="288" r:id="rId53"/>
    <p:sldId id="279" r:id="rId54"/>
    <p:sldId id="360" r:id="rId55"/>
    <p:sldId id="361" r:id="rId56"/>
    <p:sldId id="362" r:id="rId57"/>
  </p:sldIdLst>
  <p:sldSz cx="9144000" cy="6858000" type="screen4x3"/>
  <p:notesSz cx="6858000" cy="9144000"/>
  <p:defaultTextStyle>
    <a:defPPr>
      <a:defRPr lang="en-US"/>
    </a:defPPr>
    <a:lvl1pPr algn="ctr" rtl="0" fontAlgn="base">
      <a:spcBef>
        <a:spcPct val="0"/>
      </a:spcBef>
      <a:spcAft>
        <a:spcPct val="0"/>
      </a:spcAft>
      <a:defRPr sz="2800" b="1" kern="1200">
        <a:solidFill>
          <a:schemeClr val="bg1"/>
        </a:solidFill>
        <a:latin typeface="Arial" charset="0"/>
        <a:ea typeface="+mn-ea"/>
        <a:cs typeface="+mn-cs"/>
      </a:defRPr>
    </a:lvl1pPr>
    <a:lvl2pPr marL="457200" algn="ctr" rtl="0" fontAlgn="base">
      <a:spcBef>
        <a:spcPct val="0"/>
      </a:spcBef>
      <a:spcAft>
        <a:spcPct val="0"/>
      </a:spcAft>
      <a:defRPr sz="2800" b="1" kern="1200">
        <a:solidFill>
          <a:schemeClr val="bg1"/>
        </a:solidFill>
        <a:latin typeface="Arial" charset="0"/>
        <a:ea typeface="+mn-ea"/>
        <a:cs typeface="+mn-cs"/>
      </a:defRPr>
    </a:lvl2pPr>
    <a:lvl3pPr marL="914400" algn="ctr" rtl="0" fontAlgn="base">
      <a:spcBef>
        <a:spcPct val="0"/>
      </a:spcBef>
      <a:spcAft>
        <a:spcPct val="0"/>
      </a:spcAft>
      <a:defRPr sz="2800" b="1" kern="1200">
        <a:solidFill>
          <a:schemeClr val="bg1"/>
        </a:solidFill>
        <a:latin typeface="Arial" charset="0"/>
        <a:ea typeface="+mn-ea"/>
        <a:cs typeface="+mn-cs"/>
      </a:defRPr>
    </a:lvl3pPr>
    <a:lvl4pPr marL="1371600" algn="ctr" rtl="0" fontAlgn="base">
      <a:spcBef>
        <a:spcPct val="0"/>
      </a:spcBef>
      <a:spcAft>
        <a:spcPct val="0"/>
      </a:spcAft>
      <a:defRPr sz="2800" b="1" kern="1200">
        <a:solidFill>
          <a:schemeClr val="bg1"/>
        </a:solidFill>
        <a:latin typeface="Arial" charset="0"/>
        <a:ea typeface="+mn-ea"/>
        <a:cs typeface="+mn-cs"/>
      </a:defRPr>
    </a:lvl4pPr>
    <a:lvl5pPr marL="1828800" algn="ctr" rtl="0" fontAlgn="base">
      <a:spcBef>
        <a:spcPct val="0"/>
      </a:spcBef>
      <a:spcAft>
        <a:spcPct val="0"/>
      </a:spcAft>
      <a:defRPr sz="2800" b="1" kern="1200">
        <a:solidFill>
          <a:schemeClr val="bg1"/>
        </a:solidFill>
        <a:latin typeface="Arial" charset="0"/>
        <a:ea typeface="+mn-ea"/>
        <a:cs typeface="+mn-cs"/>
      </a:defRPr>
    </a:lvl5pPr>
    <a:lvl6pPr marL="2286000" algn="l" defTabSz="914400" rtl="0" eaLnBrk="1" latinLnBrk="0" hangingPunct="1">
      <a:defRPr sz="2800" b="1" kern="1200">
        <a:solidFill>
          <a:schemeClr val="bg1"/>
        </a:solidFill>
        <a:latin typeface="Arial" charset="0"/>
        <a:ea typeface="+mn-ea"/>
        <a:cs typeface="+mn-cs"/>
      </a:defRPr>
    </a:lvl6pPr>
    <a:lvl7pPr marL="2743200" algn="l" defTabSz="914400" rtl="0" eaLnBrk="1" latinLnBrk="0" hangingPunct="1">
      <a:defRPr sz="2800" b="1" kern="1200">
        <a:solidFill>
          <a:schemeClr val="bg1"/>
        </a:solidFill>
        <a:latin typeface="Arial" charset="0"/>
        <a:ea typeface="+mn-ea"/>
        <a:cs typeface="+mn-cs"/>
      </a:defRPr>
    </a:lvl7pPr>
    <a:lvl8pPr marL="3200400" algn="l" defTabSz="914400" rtl="0" eaLnBrk="1" latinLnBrk="0" hangingPunct="1">
      <a:defRPr sz="2800" b="1" kern="1200">
        <a:solidFill>
          <a:schemeClr val="bg1"/>
        </a:solidFill>
        <a:latin typeface="Arial" charset="0"/>
        <a:ea typeface="+mn-ea"/>
        <a:cs typeface="+mn-cs"/>
      </a:defRPr>
    </a:lvl8pPr>
    <a:lvl9pPr marL="3657600" algn="l" defTabSz="914400" rtl="0" eaLnBrk="1" latinLnBrk="0" hangingPunct="1">
      <a:defRPr sz="2800" b="1" kern="1200">
        <a:solidFill>
          <a:schemeClr val="bg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33FF"/>
    <a:srgbClr val="FF00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215" autoAdjust="0"/>
    <p:restoredTop sz="75065" autoAdjust="0"/>
  </p:normalViewPr>
  <p:slideViewPr>
    <p:cSldViewPr snapToGrid="0" showGuides="1">
      <p:cViewPr>
        <p:scale>
          <a:sx n="50" d="100"/>
          <a:sy n="50" d="100"/>
        </p:scale>
        <p:origin x="-120" y="-62"/>
      </p:cViewPr>
      <p:guideLst>
        <p:guide orient="horz" pos="2160"/>
        <p:guide pos="2880"/>
      </p:guideLst>
    </p:cSldViewPr>
  </p:slideViewPr>
  <p:outlineViewPr>
    <p:cViewPr>
      <p:scale>
        <a:sx n="33" d="100"/>
        <a:sy n="33" d="100"/>
      </p:scale>
      <p:origin x="0" y="653"/>
    </p:cViewPr>
  </p:outlineViewPr>
  <p:notesTextViewPr>
    <p:cViewPr>
      <p:scale>
        <a:sx n="100" d="100"/>
        <a:sy n="100" d="100"/>
      </p:scale>
      <p:origin x="0" y="0"/>
    </p:cViewPr>
  </p:notesTextViewPr>
  <p:sorterViewPr>
    <p:cViewPr>
      <p:scale>
        <a:sx n="50" d="100"/>
        <a:sy n="50" d="100"/>
      </p:scale>
      <p:origin x="0" y="3931"/>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b="0" smtClean="0">
                <a:solidFill>
                  <a:schemeClr val="tx1"/>
                </a:solidFill>
              </a:defRPr>
            </a:lvl1pPr>
          </a:lstStyle>
          <a:p>
            <a:pPr>
              <a:defRPr/>
            </a:pPr>
            <a:endParaRPr lang="en-US"/>
          </a:p>
        </p:txBody>
      </p:sp>
      <p:sp>
        <p:nvSpPr>
          <p:cNvPr id="921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smtClean="0">
                <a:solidFill>
                  <a:schemeClr val="tx1"/>
                </a:solidFill>
              </a:defRPr>
            </a:lvl1pPr>
          </a:lstStyle>
          <a:p>
            <a:pPr>
              <a:defRPr/>
            </a:pPr>
            <a:endParaRPr lang="en-US"/>
          </a:p>
        </p:txBody>
      </p:sp>
      <p:sp>
        <p:nvSpPr>
          <p:cNvPr id="5837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922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922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b="0" smtClean="0">
                <a:solidFill>
                  <a:schemeClr val="tx1"/>
                </a:solidFill>
              </a:defRPr>
            </a:lvl1pPr>
          </a:lstStyle>
          <a:p>
            <a:pPr>
              <a:defRPr/>
            </a:pPr>
            <a:endParaRPr lang="en-US"/>
          </a:p>
        </p:txBody>
      </p:sp>
      <p:sp>
        <p:nvSpPr>
          <p:cNvPr id="922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smtClean="0">
                <a:solidFill>
                  <a:schemeClr val="tx1"/>
                </a:solidFill>
              </a:defRPr>
            </a:lvl1pPr>
          </a:lstStyle>
          <a:p>
            <a:pPr>
              <a:defRPr/>
            </a:pPr>
            <a:fld id="{CA63ED63-94C1-4F46-BE59-726835488BE6}"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Sea</a:t>
            </a:r>
            <a:r>
              <a:rPr lang="en-US" baseline="0" dirty="0" smtClean="0"/>
              <a:t> stacks are especially common in Redwood National Park.</a:t>
            </a:r>
            <a:endParaRPr lang="en-US" dirty="0"/>
          </a:p>
        </p:txBody>
      </p:sp>
      <p:sp>
        <p:nvSpPr>
          <p:cNvPr id="4" name="Slide Number Placeholder 3"/>
          <p:cNvSpPr>
            <a:spLocks noGrp="1"/>
          </p:cNvSpPr>
          <p:nvPr>
            <p:ph type="sldNum" sz="quarter" idx="10"/>
          </p:nvPr>
        </p:nvSpPr>
        <p:spPr/>
        <p:txBody>
          <a:bodyPr/>
          <a:lstStyle/>
          <a:p>
            <a:pPr>
              <a:defRPr/>
            </a:pPr>
            <a:fld id="{CA63ED63-94C1-4F46-BE59-726835488BE6}" type="slidenum">
              <a:rPr lang="en-US" smtClean="0"/>
              <a:pPr>
                <a:defRPr/>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Knockers</a:t>
            </a:r>
            <a:r>
              <a:rPr lang="en-US" baseline="0" dirty="0" smtClean="0"/>
              <a:t> are also resistant to wave erosion and so become stacks.</a:t>
            </a:r>
            <a:endParaRPr lang="en-US" dirty="0"/>
          </a:p>
        </p:txBody>
      </p:sp>
      <p:sp>
        <p:nvSpPr>
          <p:cNvPr id="4" name="Slide Number Placeholder 3"/>
          <p:cNvSpPr>
            <a:spLocks noGrp="1"/>
          </p:cNvSpPr>
          <p:nvPr>
            <p:ph type="sldNum" sz="quarter" idx="10"/>
          </p:nvPr>
        </p:nvSpPr>
        <p:spPr/>
        <p:txBody>
          <a:bodyPr/>
          <a:lstStyle/>
          <a:p>
            <a:pPr>
              <a:defRPr/>
            </a:pPr>
            <a:fld id="{CA63ED63-94C1-4F46-BE59-726835488BE6}" type="slidenum">
              <a:rPr lang="en-US" smtClean="0"/>
              <a:pPr>
                <a:defRPr/>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Mélange is</a:t>
            </a:r>
            <a:r>
              <a:rPr lang="en-US" baseline="0" dirty="0" smtClean="0"/>
              <a:t> uncommon in Olympic National Park, because mélange is formed in the deeper parts of accretionary wedges and the Olympic wedge is just too young to have formed much mélange, let alone uplift and expose it.</a:t>
            </a:r>
            <a:endParaRPr lang="en-US" dirty="0"/>
          </a:p>
        </p:txBody>
      </p:sp>
      <p:sp>
        <p:nvSpPr>
          <p:cNvPr id="4" name="Slide Number Placeholder 3"/>
          <p:cNvSpPr>
            <a:spLocks noGrp="1"/>
          </p:cNvSpPr>
          <p:nvPr>
            <p:ph type="sldNum" sz="quarter" idx="10"/>
          </p:nvPr>
        </p:nvSpPr>
        <p:spPr/>
        <p:txBody>
          <a:bodyPr/>
          <a:lstStyle/>
          <a:p>
            <a:pPr>
              <a:defRPr/>
            </a:pPr>
            <a:fld id="{CA63ED63-94C1-4F46-BE59-726835488BE6}" type="slidenum">
              <a:rPr lang="en-US" smtClean="0"/>
              <a:pPr>
                <a:defRPr/>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But the Franciscan accretionary</a:t>
            </a:r>
            <a:r>
              <a:rPr lang="en-US" baseline="0" dirty="0" smtClean="0"/>
              <a:t> wedge was active for perhaps 100 million years, which is ample time to not only form lots of mélange and serpentinite, …</a:t>
            </a:r>
            <a:endParaRPr lang="en-US" dirty="0"/>
          </a:p>
        </p:txBody>
      </p:sp>
      <p:sp>
        <p:nvSpPr>
          <p:cNvPr id="4" name="Slide Number Placeholder 3"/>
          <p:cNvSpPr>
            <a:spLocks noGrp="1"/>
          </p:cNvSpPr>
          <p:nvPr>
            <p:ph type="sldNum" sz="quarter" idx="10"/>
          </p:nvPr>
        </p:nvSpPr>
        <p:spPr/>
        <p:txBody>
          <a:bodyPr/>
          <a:lstStyle/>
          <a:p>
            <a:pPr>
              <a:defRPr/>
            </a:pPr>
            <a:fld id="{CA63ED63-94C1-4F46-BE59-726835488BE6}" type="slidenum">
              <a:rPr lang="en-US" smtClean="0"/>
              <a:pPr>
                <a:defRPr/>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but also to uplift, ….</a:t>
            </a:r>
            <a:endParaRPr lang="en-US" dirty="0"/>
          </a:p>
        </p:txBody>
      </p:sp>
      <p:sp>
        <p:nvSpPr>
          <p:cNvPr id="4" name="Slide Number Placeholder 3"/>
          <p:cNvSpPr>
            <a:spLocks noGrp="1"/>
          </p:cNvSpPr>
          <p:nvPr>
            <p:ph type="sldNum" sz="quarter" idx="10"/>
          </p:nvPr>
        </p:nvSpPr>
        <p:spPr/>
        <p:txBody>
          <a:bodyPr/>
          <a:lstStyle/>
          <a:p>
            <a:pPr>
              <a:defRPr/>
            </a:pPr>
            <a:fld id="{CA63ED63-94C1-4F46-BE59-726835488BE6}" type="slidenum">
              <a:rPr lang="en-US" smtClean="0"/>
              <a:pPr>
                <a:defRPr/>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and expose much of these</a:t>
            </a:r>
            <a:r>
              <a:rPr lang="en-US" baseline="0" dirty="0" smtClean="0"/>
              <a:t> rocks by erosion.</a:t>
            </a:r>
            <a:endParaRPr lang="en-US" dirty="0"/>
          </a:p>
        </p:txBody>
      </p:sp>
      <p:sp>
        <p:nvSpPr>
          <p:cNvPr id="4" name="Slide Number Placeholder 3"/>
          <p:cNvSpPr>
            <a:spLocks noGrp="1"/>
          </p:cNvSpPr>
          <p:nvPr>
            <p:ph type="sldNum" sz="quarter" idx="10"/>
          </p:nvPr>
        </p:nvSpPr>
        <p:spPr/>
        <p:txBody>
          <a:bodyPr/>
          <a:lstStyle/>
          <a:p>
            <a:pPr>
              <a:defRPr/>
            </a:pPr>
            <a:fld id="{CA63ED63-94C1-4F46-BE59-726835488BE6}" type="slidenum">
              <a:rPr lang="en-US" smtClean="0"/>
              <a:pPr>
                <a:defRPr/>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The Franciscan mélange is composed of three primary components. First let’s take a look at terrigenous</a:t>
            </a:r>
            <a:r>
              <a:rPr lang="en-US" baseline="0" dirty="0" smtClean="0"/>
              <a:t> sediment – the sediment which is derived from sources on land.</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A63ED63-94C1-4F46-BE59-726835488BE6}" type="slidenum">
              <a:rPr lang="en-US" smtClean="0"/>
              <a:pPr>
                <a:defRPr/>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a:t>
            </a:r>
            <a:r>
              <a:rPr lang="en-US" baseline="0" dirty="0" smtClean="0"/>
              <a:t> map shows the distribution of various sea floor sediment types. There are three kinds of terrigenous sediment shown on the map that end up in the Franciscan Complex. First are the continental shelf deposits, shown in light blue, which are represented by sandstone and mudstone in the Franciscan Complex. Next, the red stippled pattern is mostly turbidite. And finally the dashed, dark blue regions are pelagic clay, which you should remember is </a:t>
            </a:r>
            <a:r>
              <a:rPr lang="en-US" baseline="0" smtClean="0"/>
              <a:t>derived from </a:t>
            </a:r>
            <a:r>
              <a:rPr lang="en-US" baseline="0" dirty="0" smtClean="0"/>
              <a:t>dust blown out to sea. Except for pelagic clay, terrigenous sediment generally deposits close to land, and it forms the greatest sediment thicknesses.</a:t>
            </a:r>
            <a:endParaRPr lang="en-US" dirty="0"/>
          </a:p>
        </p:txBody>
      </p:sp>
      <p:sp>
        <p:nvSpPr>
          <p:cNvPr id="4" name="Slide Number Placeholder 3"/>
          <p:cNvSpPr>
            <a:spLocks noGrp="1"/>
          </p:cNvSpPr>
          <p:nvPr>
            <p:ph type="sldNum" sz="quarter" idx="10"/>
          </p:nvPr>
        </p:nvSpPr>
        <p:spPr/>
        <p:txBody>
          <a:bodyPr/>
          <a:lstStyle/>
          <a:p>
            <a:pPr>
              <a:defRPr/>
            </a:pPr>
            <a:fld id="{CA63ED63-94C1-4F46-BE59-726835488BE6}" type="slidenum">
              <a:rPr lang="en-US" smtClean="0"/>
              <a:pPr>
                <a:defRPr/>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p>
            <a:fld id="{BAFFF6B1-93F9-4719-8F06-067DCE5BFE53}" type="slidenum">
              <a:rPr lang="en-US"/>
              <a:pPr/>
              <a:t>17</a:t>
            </a:fld>
            <a:endParaRPr lang="en-US"/>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p:spPr>
        <p:txBody>
          <a:bodyPr/>
          <a:lstStyle/>
          <a:p>
            <a:pPr eaLnBrk="1" hangingPunct="1"/>
            <a:r>
              <a:rPr lang="en-US" dirty="0" smtClean="0"/>
              <a:t>Sediment thickness is shown here</a:t>
            </a:r>
            <a:r>
              <a:rPr lang="en-US" baseline="0" dirty="0" smtClean="0"/>
              <a:t> in brighter colors. Not surprisingly the thickest sediments occur near land, especially at the mouth of major rivers. This is the type of material that will comprise the bulk of an accretionary wedge and most of that will be some kind of sandstone.</a:t>
            </a:r>
            <a:endParaRPr lang="en-US" dirty="0" smtClean="0"/>
          </a:p>
          <a:p>
            <a:pPr eaLnBrk="1" hangingPunct="1"/>
            <a:endParaRPr lang="en-US" dirty="0"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But remember that accretionary wedge material is carried to some depth along the subduction zone</a:t>
            </a:r>
            <a:r>
              <a:rPr lang="en-US" baseline="0" dirty="0" smtClean="0"/>
              <a:t> before it gets uplifted to the surface.</a:t>
            </a:r>
            <a:endParaRPr lang="en-US" dirty="0"/>
          </a:p>
        </p:txBody>
      </p:sp>
      <p:sp>
        <p:nvSpPr>
          <p:cNvPr id="4" name="Slide Number Placeholder 3"/>
          <p:cNvSpPr>
            <a:spLocks noGrp="1"/>
          </p:cNvSpPr>
          <p:nvPr>
            <p:ph type="sldNum" sz="quarter" idx="10"/>
          </p:nvPr>
        </p:nvSpPr>
        <p:spPr/>
        <p:txBody>
          <a:bodyPr/>
          <a:lstStyle/>
          <a:p>
            <a:pPr>
              <a:defRPr/>
            </a:pPr>
            <a:fld id="{CA63ED63-94C1-4F46-BE59-726835488BE6}" type="slidenum">
              <a:rPr lang="en-US" smtClean="0"/>
              <a:pPr>
                <a:defRPr/>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Thus these rocks will be metamorphosed to some degree.</a:t>
            </a:r>
            <a:r>
              <a:rPr lang="en-US" baseline="0" dirty="0" smtClean="0"/>
              <a:t> Note the greenish colors on this Cretaceous meta-sandstone from Redwood National Park. At low metamorphic grades the dark, ferromagnesian minerals will typically rearrange their atoms into various green metamorphic minerals like chlorite, epidote and actinolite. </a:t>
            </a:r>
            <a:endParaRPr lang="en-US" dirty="0"/>
          </a:p>
        </p:txBody>
      </p:sp>
      <p:sp>
        <p:nvSpPr>
          <p:cNvPr id="4" name="Slide Number Placeholder 3"/>
          <p:cNvSpPr>
            <a:spLocks noGrp="1"/>
          </p:cNvSpPr>
          <p:nvPr>
            <p:ph type="sldNum" sz="quarter" idx="10"/>
          </p:nvPr>
        </p:nvSpPr>
        <p:spPr/>
        <p:txBody>
          <a:bodyPr/>
          <a:lstStyle/>
          <a:p>
            <a:pPr>
              <a:defRPr/>
            </a:pPr>
            <a:fld id="{CA63ED63-94C1-4F46-BE59-726835488BE6}" type="slidenum">
              <a:rPr lang="en-US" smtClean="0"/>
              <a:pPr>
                <a:defRPr/>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is because a lot of different rock types were incorporated into the old accretionary wedge. </a:t>
            </a:r>
            <a:endParaRPr lang="en-US" dirty="0"/>
          </a:p>
        </p:txBody>
      </p:sp>
      <p:sp>
        <p:nvSpPr>
          <p:cNvPr id="4" name="Slide Number Placeholder 3"/>
          <p:cNvSpPr>
            <a:spLocks noGrp="1"/>
          </p:cNvSpPr>
          <p:nvPr>
            <p:ph type="sldNum" sz="quarter" idx="10"/>
          </p:nvPr>
        </p:nvSpPr>
        <p:spPr/>
        <p:txBody>
          <a:bodyPr/>
          <a:lstStyle/>
          <a:p>
            <a:fld id="{0EDBF662-8275-48FC-BA8F-B7EF35364E35}"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sandstones in the Franciscan Complex contain a fair amount of</a:t>
            </a:r>
            <a:r>
              <a:rPr lang="en-US" baseline="0" dirty="0" smtClean="0"/>
              <a:t> ferromagnesian minerals too, because unlike the mature, reworked, quartz-rich sandstone of divergent continental margins, most of the Franciscan sediments where derived from active volcanic arcs and thus deposited too rapidly for weathering to reach completion. Sandstones in the Franciscan Complex typically contain a lot of sand-sized rock fragments (lithics) with a silt and clay matrix and are called greywackes.</a:t>
            </a:r>
            <a:endParaRPr lang="en-US" dirty="0"/>
          </a:p>
        </p:txBody>
      </p:sp>
      <p:sp>
        <p:nvSpPr>
          <p:cNvPr id="4" name="Slide Number Placeholder 3"/>
          <p:cNvSpPr>
            <a:spLocks noGrp="1"/>
          </p:cNvSpPr>
          <p:nvPr>
            <p:ph type="sldNum" sz="quarter" idx="10"/>
          </p:nvPr>
        </p:nvSpPr>
        <p:spPr/>
        <p:txBody>
          <a:bodyPr/>
          <a:lstStyle/>
          <a:p>
            <a:pPr>
              <a:defRPr/>
            </a:pPr>
            <a:fld id="{CA63ED63-94C1-4F46-BE59-726835488BE6}" type="slidenum">
              <a:rPr lang="en-US" smtClean="0"/>
              <a:pPr>
                <a:defRPr/>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 this sandstone is more specifically a meta-greywacke. The prefix “meta” implies some metamorphism has taken place, but the original texture of the parent rock is maintained.</a:t>
            </a:r>
            <a:endParaRPr lang="en-US" dirty="0"/>
          </a:p>
        </p:txBody>
      </p:sp>
      <p:sp>
        <p:nvSpPr>
          <p:cNvPr id="4" name="Slide Number Placeholder 3"/>
          <p:cNvSpPr>
            <a:spLocks noGrp="1"/>
          </p:cNvSpPr>
          <p:nvPr>
            <p:ph type="sldNum" sz="quarter" idx="10"/>
          </p:nvPr>
        </p:nvSpPr>
        <p:spPr/>
        <p:txBody>
          <a:bodyPr/>
          <a:lstStyle/>
          <a:p>
            <a:pPr>
              <a:defRPr/>
            </a:pPr>
            <a:fld id="{CA63ED63-94C1-4F46-BE59-726835488BE6}" type="slidenum">
              <a:rPr lang="en-US" smtClean="0"/>
              <a:pPr>
                <a:defRPr/>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Remember that water gets sweated out of the subducted oceanic plate</a:t>
            </a:r>
            <a:r>
              <a:rPr lang="en-US" baseline="0" dirty="0" smtClean="0"/>
              <a:t> as it encounters higher temperatures and pressures deeper in the subduction zone. Since the Franciscan wedge was active roughly 5 times longer than the Olympic wedge, far more hot, pressurized water from the subducted plate migrated into the sediments of the accretionary wedge.</a:t>
            </a:r>
            <a:endParaRPr lang="en-US" dirty="0"/>
          </a:p>
        </p:txBody>
      </p:sp>
      <p:sp>
        <p:nvSpPr>
          <p:cNvPr id="4" name="Slide Number Placeholder 3"/>
          <p:cNvSpPr>
            <a:spLocks noGrp="1"/>
          </p:cNvSpPr>
          <p:nvPr>
            <p:ph type="sldNum" sz="quarter" idx="10"/>
          </p:nvPr>
        </p:nvSpPr>
        <p:spPr/>
        <p:txBody>
          <a:bodyPr/>
          <a:lstStyle/>
          <a:p>
            <a:pPr>
              <a:defRPr/>
            </a:pPr>
            <a:fld id="{CA63ED63-94C1-4F46-BE59-726835488BE6}" type="slidenum">
              <a:rPr lang="en-US" smtClean="0"/>
              <a:pPr>
                <a:defRPr/>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p>
            <a:fld id="{047B10EF-CA1A-4BD2-A446-2BD7BED4ECDD}" type="slidenum">
              <a:rPr lang="en-US"/>
              <a:pPr/>
              <a:t>23</a:t>
            </a:fld>
            <a:endParaRPr lang="en-US"/>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ln/>
        </p:spPr>
        <p:txBody>
          <a:bodyPr/>
          <a:lstStyle/>
          <a:p>
            <a:pPr eaLnBrk="1" hangingPunct="1"/>
            <a:r>
              <a:rPr lang="en-US" dirty="0" smtClean="0"/>
              <a:t>Thus much more silica</a:t>
            </a:r>
            <a:r>
              <a:rPr lang="en-US" baseline="0" dirty="0" smtClean="0"/>
              <a:t> was dissolved from silica-bearing sediments at depth and reprecipitated as quartz veins near the surface.</a:t>
            </a:r>
            <a:endParaRPr lang="en-US" dirty="0"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Although not as abundant as the terrigenous component,</a:t>
            </a:r>
            <a:r>
              <a:rPr lang="en-US" baseline="0" dirty="0" smtClean="0"/>
              <a:t> biologically derived sediment has, I think, a more fascinating history.</a:t>
            </a:r>
            <a:endParaRPr lang="en-US" dirty="0" smtClean="0"/>
          </a:p>
        </p:txBody>
      </p:sp>
      <p:sp>
        <p:nvSpPr>
          <p:cNvPr id="4" name="Slide Number Placeholder 3"/>
          <p:cNvSpPr>
            <a:spLocks noGrp="1"/>
          </p:cNvSpPr>
          <p:nvPr>
            <p:ph type="sldNum" sz="quarter" idx="10"/>
          </p:nvPr>
        </p:nvSpPr>
        <p:spPr/>
        <p:txBody>
          <a:bodyPr/>
          <a:lstStyle/>
          <a:p>
            <a:pPr>
              <a:defRPr/>
            </a:pPr>
            <a:fld id="{CA63ED63-94C1-4F46-BE59-726835488BE6}" type="slidenum">
              <a:rPr lang="en-US" smtClean="0"/>
              <a:pPr>
                <a:defRPr/>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Let’s take a look at what a typical deep-sea dredge haul</a:t>
            </a:r>
            <a:r>
              <a:rPr lang="en-US" baseline="0" dirty="0" smtClean="0"/>
              <a:t> would contain. Notice that fine sediment would pass through the coarse chain-link mesh at the end of the dredge.</a:t>
            </a:r>
            <a:endParaRPr lang="en-US" dirty="0"/>
          </a:p>
        </p:txBody>
      </p:sp>
      <p:sp>
        <p:nvSpPr>
          <p:cNvPr id="4" name="Slide Number Placeholder 3"/>
          <p:cNvSpPr>
            <a:spLocks noGrp="1"/>
          </p:cNvSpPr>
          <p:nvPr>
            <p:ph type="sldNum" sz="quarter" idx="10"/>
          </p:nvPr>
        </p:nvSpPr>
        <p:spPr/>
        <p:txBody>
          <a:bodyPr/>
          <a:lstStyle/>
          <a:p>
            <a:pPr>
              <a:defRPr/>
            </a:pPr>
            <a:fld id="{CA63ED63-94C1-4F46-BE59-726835488BE6}" type="slidenum">
              <a:rPr lang="en-US" smtClean="0"/>
              <a:pPr>
                <a:defRPr/>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 what remains are chunks of </a:t>
            </a:r>
            <a:r>
              <a:rPr lang="en-US" baseline="0" dirty="0" smtClean="0"/>
              <a:t>oceanic crust and </a:t>
            </a:r>
            <a:r>
              <a:rPr lang="en-US" dirty="0" smtClean="0"/>
              <a:t>hardened</a:t>
            </a:r>
            <a:r>
              <a:rPr lang="en-US" baseline="0" dirty="0" smtClean="0"/>
              <a:t> sediment. Typically the basalt is altered into a low-grade metamorphic rock called greenstone, and the hardened sediment is chert and limestone.</a:t>
            </a:r>
            <a:endParaRPr lang="en-US" dirty="0"/>
          </a:p>
        </p:txBody>
      </p:sp>
      <p:sp>
        <p:nvSpPr>
          <p:cNvPr id="4" name="Slide Number Placeholder 3"/>
          <p:cNvSpPr>
            <a:spLocks noGrp="1"/>
          </p:cNvSpPr>
          <p:nvPr>
            <p:ph type="sldNum" sz="quarter" idx="10"/>
          </p:nvPr>
        </p:nvSpPr>
        <p:spPr/>
        <p:txBody>
          <a:bodyPr/>
          <a:lstStyle/>
          <a:p>
            <a:pPr>
              <a:defRPr/>
            </a:pPr>
            <a:fld id="{CA63ED63-94C1-4F46-BE59-726835488BE6}" type="slidenum">
              <a:rPr lang="en-US" smtClean="0"/>
              <a:pPr>
                <a:defRPr/>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a:t>
            </a:r>
            <a:r>
              <a:rPr lang="en-US" baseline="0" dirty="0" smtClean="0"/>
              <a:t> type of limestone forms from a type of open ocean sediment known as calcareous ooze, shown here with the brick-like pattern.</a:t>
            </a:r>
            <a:endParaRPr lang="en-US" dirty="0"/>
          </a:p>
        </p:txBody>
      </p:sp>
      <p:sp>
        <p:nvSpPr>
          <p:cNvPr id="4" name="Slide Number Placeholder 3"/>
          <p:cNvSpPr>
            <a:spLocks noGrp="1"/>
          </p:cNvSpPr>
          <p:nvPr>
            <p:ph type="sldNum" sz="quarter" idx="10"/>
          </p:nvPr>
        </p:nvSpPr>
        <p:spPr/>
        <p:txBody>
          <a:bodyPr/>
          <a:lstStyle/>
          <a:p>
            <a:pPr>
              <a:defRPr/>
            </a:pPr>
            <a:fld id="{CA63ED63-94C1-4F46-BE59-726835488BE6}" type="slidenum">
              <a:rPr lang="en-US" smtClean="0"/>
              <a:pPr>
                <a:defRPr/>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Calcareous ooze is made of countless plankton</a:t>
            </a:r>
            <a:r>
              <a:rPr lang="en-US" baseline="0" dirty="0" smtClean="0"/>
              <a:t> shells composed of calcium carbonate. The name derives from the soupy consistency that the mass of tiny shells takes on. The two photos on the right were taken from a submersible – the top one showing some kind of animal track left in the soft ooze and the bottom one showing ooze partially covering basalt. All of these photos show nearly pure calcareous ooze, which is relatively rare because ooze usually deposits together with some pelagic clay.</a:t>
            </a:r>
            <a:endParaRPr lang="en-US" dirty="0"/>
          </a:p>
        </p:txBody>
      </p:sp>
      <p:sp>
        <p:nvSpPr>
          <p:cNvPr id="4" name="Slide Number Placeholder 3"/>
          <p:cNvSpPr>
            <a:spLocks noGrp="1"/>
          </p:cNvSpPr>
          <p:nvPr>
            <p:ph type="sldNum" sz="quarter" idx="10"/>
          </p:nvPr>
        </p:nvSpPr>
        <p:spPr/>
        <p:txBody>
          <a:bodyPr/>
          <a:lstStyle/>
          <a:p>
            <a:pPr>
              <a:defRPr/>
            </a:pPr>
            <a:fld id="{CA63ED63-94C1-4F46-BE59-726835488BE6}" type="slidenum">
              <a:rPr lang="en-US" smtClean="0"/>
              <a:pPr>
                <a:defRPr/>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fld id="{79F1762B-1264-4F16-A8F6-E2F2AF39C1A4}" type="slidenum">
              <a:rPr lang="en-US"/>
              <a:pPr/>
              <a:t>29</a:t>
            </a:fld>
            <a:endParaRPr lang="en-US"/>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p:spPr>
        <p:txBody>
          <a:bodyPr/>
          <a:lstStyle/>
          <a:p>
            <a:pPr eaLnBrk="1" hangingPunct="1"/>
            <a:r>
              <a:rPr lang="en-US" dirty="0" smtClean="0"/>
              <a:t>In fact, below a certain depth,</a:t>
            </a:r>
            <a:r>
              <a:rPr lang="en-US" baseline="0" dirty="0" smtClean="0"/>
              <a:t> know as the calcium carbonate compensation depth (CCCD), clay is pretty much the only sediment that lands on the bottom because calcareous shells tend to dissolve as they sink. What dissolves calcium carbonate in the ocean is mostly carbonic acid which forms from the chemical combining of carbon dioxide with water. Where there is more CO2 there is more carbonic acid and shells dissolve faster. At depth, the colder temperatures and higher pressures both contribute to high levels of CO2 and carbonic acid so shells dissolve faster. Above the CCCD, there is little carbonic acid so shells dissolve slowly and calcareous ooze can deposit. At the CCCD, the rate at which shells dissolve is exactly equal to the rate at which they fall from above</a:t>
            </a:r>
            <a:endParaRPr lang="en-US" dirty="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a:t>
            </a:r>
            <a:r>
              <a:rPr lang="en-US" baseline="0" dirty="0" smtClean="0"/>
              <a:t> where rocky headlands jut into the turbulent surf zone, the softer rocks are eroded …</a:t>
            </a:r>
            <a:endParaRPr lang="en-US" dirty="0"/>
          </a:p>
        </p:txBody>
      </p:sp>
      <p:sp>
        <p:nvSpPr>
          <p:cNvPr id="4" name="Slide Number Placeholder 3"/>
          <p:cNvSpPr>
            <a:spLocks noGrp="1"/>
          </p:cNvSpPr>
          <p:nvPr>
            <p:ph type="sldNum" sz="quarter" idx="10"/>
          </p:nvPr>
        </p:nvSpPr>
        <p:spPr/>
        <p:txBody>
          <a:bodyPr/>
          <a:lstStyle/>
          <a:p>
            <a:pPr>
              <a:defRPr/>
            </a:pPr>
            <a:fld id="{CA63ED63-94C1-4F46-BE59-726835488BE6}" type="slidenum">
              <a:rPr lang="en-US" smtClean="0"/>
              <a:pPr>
                <a:defRPr/>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 what does all this mean for the Franciscan</a:t>
            </a:r>
            <a:r>
              <a:rPr lang="en-US" baseline="0" dirty="0" smtClean="0"/>
              <a:t> Complex? Well for one it means that any limestone formed from calcareous ooze was probably brought to the accretionary wedge atop sea mounts which would have been shallow enough to be above the CCCD.</a:t>
            </a:r>
            <a:endParaRPr lang="en-US" dirty="0"/>
          </a:p>
        </p:txBody>
      </p:sp>
      <p:sp>
        <p:nvSpPr>
          <p:cNvPr id="4" name="Slide Number Placeholder 3"/>
          <p:cNvSpPr>
            <a:spLocks noGrp="1"/>
          </p:cNvSpPr>
          <p:nvPr>
            <p:ph type="sldNum" sz="quarter" idx="10"/>
          </p:nvPr>
        </p:nvSpPr>
        <p:spPr/>
        <p:txBody>
          <a:bodyPr/>
          <a:lstStyle/>
          <a:p>
            <a:pPr>
              <a:defRPr/>
            </a:pPr>
            <a:fld id="{CA63ED63-94C1-4F46-BE59-726835488BE6}" type="slidenum">
              <a:rPr lang="en-US" smtClean="0"/>
              <a:pPr>
                <a:defRPr/>
              </a:pPr>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You can see</a:t>
            </a:r>
            <a:r>
              <a:rPr lang="en-US" baseline="0" dirty="0" smtClean="0"/>
              <a:t> this pattern in the present distribution of calcareous ooze, which in the Northern Pacific is mostly restricted to the relatively shallow areas atop the Hawaiian-Emperor seamount chain. If the ocean sediment distribution during the late Jurassic and Cretaceous when the Franciscan Complex formed was at all similar to today’s pattern, you can see why limestone is not an especially common rock type in the Franciscan.</a:t>
            </a:r>
            <a:endParaRPr lang="en-US" dirty="0"/>
          </a:p>
        </p:txBody>
      </p:sp>
      <p:sp>
        <p:nvSpPr>
          <p:cNvPr id="4" name="Slide Number Placeholder 3"/>
          <p:cNvSpPr>
            <a:spLocks noGrp="1"/>
          </p:cNvSpPr>
          <p:nvPr>
            <p:ph type="sldNum" sz="quarter" idx="10"/>
          </p:nvPr>
        </p:nvSpPr>
        <p:spPr/>
        <p:txBody>
          <a:bodyPr/>
          <a:lstStyle/>
          <a:p>
            <a:pPr>
              <a:defRPr/>
            </a:pPr>
            <a:fld id="{CA63ED63-94C1-4F46-BE59-726835488BE6}" type="slidenum">
              <a:rPr lang="en-US" smtClean="0"/>
              <a:pPr>
                <a:defRPr/>
              </a:pPr>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On the other hand, there </a:t>
            </a:r>
            <a:r>
              <a:rPr lang="en-US" i="1" dirty="0" smtClean="0"/>
              <a:t>is</a:t>
            </a:r>
            <a:r>
              <a:rPr lang="en-US" dirty="0" smtClean="0"/>
              <a:t> a fair amount of chert in the Franciscan. Chert</a:t>
            </a:r>
            <a:r>
              <a:rPr lang="en-US" baseline="0" dirty="0" smtClean="0"/>
              <a:t> forms from siliceous ooze – in this case made from countless silica-shelled, planktonic animals called Radiolarians. Made of silica, these shells do not dissolve as they settle to the bottom, but because they need relatively high nutrient levels to flourish, …</a:t>
            </a:r>
            <a:endParaRPr lang="en-US" dirty="0"/>
          </a:p>
        </p:txBody>
      </p:sp>
      <p:sp>
        <p:nvSpPr>
          <p:cNvPr id="4" name="Slide Number Placeholder 3"/>
          <p:cNvSpPr>
            <a:spLocks noGrp="1"/>
          </p:cNvSpPr>
          <p:nvPr>
            <p:ph type="sldNum" sz="quarter" idx="10"/>
          </p:nvPr>
        </p:nvSpPr>
        <p:spPr/>
        <p:txBody>
          <a:bodyPr/>
          <a:lstStyle/>
          <a:p>
            <a:pPr>
              <a:defRPr/>
            </a:pPr>
            <a:fld id="{CA63ED63-94C1-4F46-BE59-726835488BE6}" type="slidenum">
              <a:rPr lang="en-US" smtClean="0"/>
              <a:pPr>
                <a:defRPr/>
              </a:pPr>
              <a:t>32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 siliceous radiolarian ooze tends to form where equatorial upwelling brings ample nutrients to the surface. Now you might be thinking at this point: How did equatorial sediments get to Redwood National Park? Well this is where it gets interesting!</a:t>
            </a:r>
            <a:endParaRPr lang="en-US" dirty="0"/>
          </a:p>
        </p:txBody>
      </p:sp>
      <p:sp>
        <p:nvSpPr>
          <p:cNvPr id="4" name="Slide Number Placeholder 3"/>
          <p:cNvSpPr>
            <a:spLocks noGrp="1"/>
          </p:cNvSpPr>
          <p:nvPr>
            <p:ph type="sldNum" sz="quarter" idx="10"/>
          </p:nvPr>
        </p:nvSpPr>
        <p:spPr/>
        <p:txBody>
          <a:bodyPr/>
          <a:lstStyle/>
          <a:p>
            <a:pPr>
              <a:defRPr/>
            </a:pPr>
            <a:fld id="{CA63ED63-94C1-4F46-BE59-726835488BE6}" type="slidenum">
              <a:rPr lang="en-US" smtClean="0"/>
              <a:pPr>
                <a:defRPr/>
              </a:pPr>
              <a:t>33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Notice that a point near</a:t>
            </a:r>
            <a:r>
              <a:rPr lang="en-US" baseline="0" dirty="0" smtClean="0"/>
              <a:t> the equator would follow a more-or-less northeast trajectory toward the Franciscan wedge where any carried-along sediment would get accreted! </a:t>
            </a:r>
            <a:endParaRPr lang="en-US" dirty="0"/>
          </a:p>
        </p:txBody>
      </p:sp>
      <p:sp>
        <p:nvSpPr>
          <p:cNvPr id="4" name="Slide Number Placeholder 3"/>
          <p:cNvSpPr>
            <a:spLocks noGrp="1"/>
          </p:cNvSpPr>
          <p:nvPr>
            <p:ph type="sldNum" sz="quarter" idx="10"/>
          </p:nvPr>
        </p:nvSpPr>
        <p:spPr/>
        <p:txBody>
          <a:bodyPr/>
          <a:lstStyle/>
          <a:p>
            <a:pPr>
              <a:defRPr/>
            </a:pPr>
            <a:fld id="{CA63ED63-94C1-4F46-BE59-726835488BE6}" type="slidenum">
              <a:rPr lang="en-US" smtClean="0"/>
              <a:pPr>
                <a:defRPr/>
              </a:pPr>
              <a:t>34</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abundance of siliceous ooze near</a:t>
            </a:r>
            <a:r>
              <a:rPr lang="en-US" baseline="0" dirty="0" smtClean="0"/>
              <a:t> the equator is clearly seen in the seafloor sediment thickness map.</a:t>
            </a:r>
            <a:endParaRPr lang="en-US" dirty="0"/>
          </a:p>
        </p:txBody>
      </p:sp>
      <p:sp>
        <p:nvSpPr>
          <p:cNvPr id="4" name="Slide Number Placeholder 3"/>
          <p:cNvSpPr>
            <a:spLocks noGrp="1"/>
          </p:cNvSpPr>
          <p:nvPr>
            <p:ph type="sldNum" sz="quarter" idx="10"/>
          </p:nvPr>
        </p:nvSpPr>
        <p:spPr/>
        <p:txBody>
          <a:bodyPr/>
          <a:lstStyle/>
          <a:p>
            <a:pPr>
              <a:defRPr/>
            </a:pPr>
            <a:fld id="{CA63ED63-94C1-4F46-BE59-726835488BE6}" type="slidenum">
              <a:rPr lang="en-US" smtClean="0"/>
              <a:pPr>
                <a:defRPr/>
              </a:pPr>
              <a:t>35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Franciscan sediments where derived from ocean floor that largely passed through this region where radiolarian shells rained down on upon it.</a:t>
            </a:r>
            <a:endParaRPr lang="en-US" dirty="0"/>
          </a:p>
        </p:txBody>
      </p:sp>
      <p:sp>
        <p:nvSpPr>
          <p:cNvPr id="4" name="Slide Number Placeholder 3"/>
          <p:cNvSpPr>
            <a:spLocks noGrp="1"/>
          </p:cNvSpPr>
          <p:nvPr>
            <p:ph type="sldNum" sz="quarter" idx="10"/>
          </p:nvPr>
        </p:nvSpPr>
        <p:spPr/>
        <p:txBody>
          <a:bodyPr/>
          <a:lstStyle/>
          <a:p>
            <a:pPr>
              <a:defRPr/>
            </a:pPr>
            <a:fld id="{CA63ED63-94C1-4F46-BE59-726835488BE6}" type="slidenum">
              <a:rPr lang="en-US" smtClean="0"/>
              <a:pPr>
                <a:defRPr/>
              </a:pPr>
              <a:t>36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Like some gigantic slow moving sushi train …</a:t>
            </a:r>
            <a:endParaRPr lang="en-US" dirty="0"/>
          </a:p>
        </p:txBody>
      </p:sp>
      <p:sp>
        <p:nvSpPr>
          <p:cNvPr id="4" name="Slide Number Placeholder 3"/>
          <p:cNvSpPr>
            <a:spLocks noGrp="1"/>
          </p:cNvSpPr>
          <p:nvPr>
            <p:ph type="sldNum" sz="quarter" idx="10"/>
          </p:nvPr>
        </p:nvSpPr>
        <p:spPr/>
        <p:txBody>
          <a:bodyPr/>
          <a:lstStyle/>
          <a:p>
            <a:pPr>
              <a:defRPr/>
            </a:pPr>
            <a:fld id="{CA63ED63-94C1-4F46-BE59-726835488BE6}" type="slidenum">
              <a:rPr lang="en-US" smtClean="0"/>
              <a:pPr>
                <a:defRPr/>
              </a:pPr>
              <a:t>37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the subducted ocean plate brought a diverse assortment of sediments to the wedge with chert</a:t>
            </a:r>
            <a:r>
              <a:rPr lang="en-US" baseline="0" dirty="0" smtClean="0"/>
              <a:t> formed from siliceous radiolarian ooze below the CCCD.</a:t>
            </a:r>
            <a:endParaRPr lang="en-US" dirty="0"/>
          </a:p>
        </p:txBody>
      </p:sp>
      <p:sp>
        <p:nvSpPr>
          <p:cNvPr id="4" name="Slide Number Placeholder 3"/>
          <p:cNvSpPr>
            <a:spLocks noGrp="1"/>
          </p:cNvSpPr>
          <p:nvPr>
            <p:ph type="sldNum" sz="quarter" idx="10"/>
          </p:nvPr>
        </p:nvSpPr>
        <p:spPr/>
        <p:txBody>
          <a:bodyPr/>
          <a:lstStyle/>
          <a:p>
            <a:pPr>
              <a:defRPr/>
            </a:pPr>
            <a:fld id="{CA63ED63-94C1-4F46-BE59-726835488BE6}" type="slidenum">
              <a:rPr lang="en-US" smtClean="0"/>
              <a:pPr>
                <a:defRPr/>
              </a:pPr>
              <a:t>38</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When</a:t>
            </a:r>
            <a:r>
              <a:rPr lang="en-US" baseline="0" dirty="0" smtClean="0"/>
              <a:t> smashed against the accretionary wedge chert typically becomes folded.</a:t>
            </a:r>
            <a:endParaRPr lang="en-US" dirty="0"/>
          </a:p>
        </p:txBody>
      </p:sp>
      <p:sp>
        <p:nvSpPr>
          <p:cNvPr id="4" name="Slide Number Placeholder 3"/>
          <p:cNvSpPr>
            <a:spLocks noGrp="1"/>
          </p:cNvSpPr>
          <p:nvPr>
            <p:ph type="sldNum" sz="quarter" idx="10"/>
          </p:nvPr>
        </p:nvSpPr>
        <p:spPr/>
        <p:txBody>
          <a:bodyPr/>
          <a:lstStyle/>
          <a:p>
            <a:pPr>
              <a:defRPr/>
            </a:pPr>
            <a:fld id="{CA63ED63-94C1-4F46-BE59-726835488BE6}" type="slidenum">
              <a:rPr lang="en-US" smtClean="0"/>
              <a:pPr>
                <a:defRPr/>
              </a:pPr>
              <a:t>39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and after thousands of years, only the hardest rocks remain to</a:t>
            </a:r>
            <a:r>
              <a:rPr lang="en-US" baseline="0" dirty="0" smtClean="0"/>
              <a:t> form</a:t>
            </a:r>
            <a:r>
              <a:rPr lang="en-US" dirty="0" smtClean="0"/>
              <a:t> sea stacks.</a:t>
            </a:r>
            <a:endParaRPr lang="en-US" dirty="0"/>
          </a:p>
        </p:txBody>
      </p:sp>
      <p:sp>
        <p:nvSpPr>
          <p:cNvPr id="4" name="Slide Number Placeholder 3"/>
          <p:cNvSpPr>
            <a:spLocks noGrp="1"/>
          </p:cNvSpPr>
          <p:nvPr>
            <p:ph type="sldNum" sz="quarter" idx="10"/>
          </p:nvPr>
        </p:nvSpPr>
        <p:spPr/>
        <p:txBody>
          <a:bodyPr/>
          <a:lstStyle/>
          <a:p>
            <a:pPr>
              <a:defRPr/>
            </a:pPr>
            <a:fld id="{CA63ED63-94C1-4F46-BE59-726835488BE6}" type="slidenum">
              <a:rPr lang="en-US" smtClean="0"/>
              <a:pPr>
                <a:defRPr/>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p>
            <a:fld id="{713DBFF5-2F57-4C8E-837C-4F463163FB6A}" type="slidenum">
              <a:rPr lang="en-US"/>
              <a:pPr/>
              <a:t>40</a:t>
            </a:fld>
            <a:endParaRPr lang="en-US"/>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a:ln/>
        </p:spPr>
        <p:txBody>
          <a:bodyPr/>
          <a:lstStyle/>
          <a:p>
            <a:pPr eaLnBrk="1" hangingPunct="1"/>
            <a:r>
              <a:rPr lang="en-US" dirty="0" smtClean="0"/>
              <a:t>The layering is due to varying amounts of pelagic clay</a:t>
            </a:r>
            <a:r>
              <a:rPr lang="en-US" baseline="0" dirty="0" smtClean="0"/>
              <a:t> (now shale) deposited with the ooze.</a:t>
            </a:r>
            <a:endParaRPr lang="en-US" dirty="0"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fld id="{38B1B7B8-A187-4598-8706-2144B5B16BC7}" type="slidenum">
              <a:rPr lang="en-US"/>
              <a:pPr/>
              <a:t>41</a:t>
            </a:fld>
            <a:endParaRPr lang="en-US"/>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p:spPr>
        <p:txBody>
          <a:bodyPr/>
          <a:lstStyle/>
          <a:p>
            <a:pPr eaLnBrk="1" hangingPunct="1"/>
            <a:r>
              <a:rPr lang="en-US" dirty="0" smtClean="0"/>
              <a:t>Franciscan</a:t>
            </a:r>
            <a:r>
              <a:rPr lang="en-US" baseline="0" dirty="0" smtClean="0"/>
              <a:t> </a:t>
            </a:r>
            <a:r>
              <a:rPr lang="en-US" dirty="0" smtClean="0"/>
              <a:t>chert</a:t>
            </a:r>
            <a:r>
              <a:rPr lang="en-US" baseline="0" dirty="0" smtClean="0"/>
              <a:t> is typically red or brown. This is due to the presence of iron oxide derived from meteorite dust that was incorporated into siliceous ooze because it deposits at such a slow rate that appreciable amounts of cosmogenous sediment can accumulate.</a:t>
            </a:r>
            <a:endParaRPr lang="en-US" dirty="0"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p>
            <a:fld id="{612F5C00-D8A6-4C51-81B3-BF5378DBBE72}" type="slidenum">
              <a:rPr lang="en-US"/>
              <a:pPr/>
              <a:t>42</a:t>
            </a:fld>
            <a:endParaRPr lang="en-US"/>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a:ln/>
        </p:spPr>
        <p:txBody>
          <a:bodyPr/>
          <a:lstStyle/>
          <a:p>
            <a:pPr eaLnBrk="1" hangingPunct="1"/>
            <a:r>
              <a:rPr lang="en-US" dirty="0" smtClean="0"/>
              <a:t>Black chert is fairly common as</a:t>
            </a:r>
            <a:r>
              <a:rPr lang="en-US" baseline="0" dirty="0" smtClean="0"/>
              <a:t> well, and indicates the presence of carbon from organic matter that settled in deep oxygen-less basins where aerobic decay could not take place.</a:t>
            </a:r>
            <a:endParaRPr lang="en-US" dirty="0"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p>
            <a:fld id="{4F67243E-9895-4536-94FE-AA453C4F6E36}" type="slidenum">
              <a:rPr lang="en-US"/>
              <a:pPr/>
              <a:t>43</a:t>
            </a:fld>
            <a:endParaRPr lang="en-US"/>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a:ln/>
        </p:spPr>
        <p:txBody>
          <a:bodyPr/>
          <a:lstStyle/>
          <a:p>
            <a:pPr eaLnBrk="1" hangingPunct="1"/>
            <a:r>
              <a:rPr lang="en-US" dirty="0" smtClean="0"/>
              <a:t>Here we see both red and black chert in the same outcrop.</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Lastly,</a:t>
            </a:r>
            <a:r>
              <a:rPr lang="en-US" baseline="0" dirty="0" smtClean="0"/>
              <a:t> great masses of oceanic crust also get scraped off and incorporated into the accretionary wedge as well as haphazard chunks of altered mantle.</a:t>
            </a:r>
            <a:endParaRPr lang="en-US" dirty="0"/>
          </a:p>
        </p:txBody>
      </p:sp>
      <p:sp>
        <p:nvSpPr>
          <p:cNvPr id="4" name="Slide Number Placeholder 3"/>
          <p:cNvSpPr>
            <a:spLocks noGrp="1"/>
          </p:cNvSpPr>
          <p:nvPr>
            <p:ph type="sldNum" sz="quarter" idx="10"/>
          </p:nvPr>
        </p:nvSpPr>
        <p:spPr/>
        <p:txBody>
          <a:bodyPr/>
          <a:lstStyle/>
          <a:p>
            <a:pPr>
              <a:defRPr/>
            </a:pPr>
            <a:fld id="{CA63ED63-94C1-4F46-BE59-726835488BE6}" type="slidenum">
              <a:rPr lang="en-US" smtClean="0"/>
              <a:pPr>
                <a:defRPr/>
              </a:pPr>
              <a:t>44</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a:t>
            </a:r>
            <a:r>
              <a:rPr lang="en-US" baseline="0" dirty="0" smtClean="0"/>
              <a:t> generally happens when seamounts are scraped of at the wedge.</a:t>
            </a:r>
            <a:endParaRPr lang="en-US" dirty="0"/>
          </a:p>
        </p:txBody>
      </p:sp>
      <p:sp>
        <p:nvSpPr>
          <p:cNvPr id="4" name="Slide Number Placeholder 3"/>
          <p:cNvSpPr>
            <a:spLocks noGrp="1"/>
          </p:cNvSpPr>
          <p:nvPr>
            <p:ph type="sldNum" sz="quarter" idx="10"/>
          </p:nvPr>
        </p:nvSpPr>
        <p:spPr/>
        <p:txBody>
          <a:bodyPr/>
          <a:lstStyle/>
          <a:p>
            <a:pPr>
              <a:defRPr/>
            </a:pPr>
            <a:fld id="{CA63ED63-94C1-4F46-BE59-726835488BE6}" type="slidenum">
              <a:rPr lang="en-US" smtClean="0"/>
              <a:pPr>
                <a:defRPr/>
              </a:pPr>
              <a:t>45</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p>
            <a:fld id="{66E41ABA-B19E-4FA1-8E52-536B098211DD}" type="slidenum">
              <a:rPr lang="en-US"/>
              <a:pPr/>
              <a:t>46</a:t>
            </a:fld>
            <a:endParaRPr lang="en-US"/>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a:ln/>
        </p:spPr>
        <p:txBody>
          <a:bodyPr/>
          <a:lstStyle/>
          <a:p>
            <a:pPr algn="l" eaLnBrk="1" hangingPunct="1"/>
            <a:r>
              <a:rPr lang="en-US" dirty="0" smtClean="0"/>
              <a:t>In this</a:t>
            </a:r>
            <a:r>
              <a:rPr lang="en-US" baseline="0" dirty="0" smtClean="0"/>
              <a:t> close-up of a typical Franciscan mélange, we see f</a:t>
            </a:r>
            <a:r>
              <a:rPr lang="en-US" dirty="0" smtClean="0"/>
              <a:t>ragments of greenstone, sandstone, and other rocks in disrupted argillite,</a:t>
            </a:r>
            <a:r>
              <a:rPr lang="en-US" baseline="0" dirty="0" smtClean="0"/>
              <a:t> which is a clay-rich shale probably derived from pelagic clay. The basalt has been metamorphosed into greenstone, whereas the sandstone, containing more of the metamorphism-resistant minerals quartz and feldspar, is little affected.</a:t>
            </a:r>
            <a:endParaRPr lang="en-US" dirty="0"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p>
            <a:fld id="{371B5E27-536A-4EB0-A01F-10BD11F109E9}" type="slidenum">
              <a:rPr lang="en-US"/>
              <a:pPr/>
              <a:t>47</a:t>
            </a:fld>
            <a:endParaRPr lang="en-US"/>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p:spPr>
        <p:txBody>
          <a:bodyPr/>
          <a:lstStyle/>
          <a:p>
            <a:pPr eaLnBrk="1" hangingPunct="1"/>
            <a:r>
              <a:rPr lang="en-US" dirty="0" smtClean="0"/>
              <a:t>Another rock type that typically occurs in the Franciscan mélange is serpentinite. This variously green rock is named after its smooth, snake-skin-like</a:t>
            </a:r>
            <a:r>
              <a:rPr lang="en-US" baseline="0" dirty="0" smtClean="0"/>
              <a:t> feel and forms from basalt or mantle rocks altered by hot, pressurized water. </a:t>
            </a:r>
            <a:r>
              <a:rPr lang="en-US" baseline="0" dirty="0" smtClean="0"/>
              <a:t>There are </a:t>
            </a:r>
            <a:r>
              <a:rPr lang="en-US" baseline="0" dirty="0" smtClean="0"/>
              <a:t>two places </a:t>
            </a:r>
            <a:r>
              <a:rPr lang="en-US" baseline="0" dirty="0" smtClean="0"/>
              <a:t>where serpentinite can form </a:t>
            </a:r>
            <a:r>
              <a:rPr lang="en-US" u="sng" baseline="0" dirty="0" smtClean="0"/>
              <a:t>and</a:t>
            </a:r>
            <a:r>
              <a:rPr lang="en-US" baseline="0" dirty="0" smtClean="0"/>
              <a:t> later be incorporated into a wedge</a:t>
            </a:r>
            <a:r>
              <a:rPr lang="en-US" baseline="0" dirty="0" smtClean="0"/>
              <a:t>.</a:t>
            </a:r>
            <a:endParaRPr lang="en-US" dirty="0"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Slide Image Placeholder 1"/>
          <p:cNvSpPr>
            <a:spLocks noGrp="1" noRot="1" noChangeAspect="1" noTextEdit="1"/>
          </p:cNvSpPr>
          <p:nvPr>
            <p:ph type="sldImg"/>
          </p:nvPr>
        </p:nvSpPr>
        <p:spPr>
          <a:ln/>
        </p:spPr>
      </p:sp>
      <p:sp>
        <p:nvSpPr>
          <p:cNvPr id="193539" name="Notes Placeholder 2"/>
          <p:cNvSpPr>
            <a:spLocks noGrp="1"/>
          </p:cNvSpPr>
          <p:nvPr>
            <p:ph type="body" idx="1"/>
          </p:nvPr>
        </p:nvSpPr>
        <p:spPr>
          <a:noFill/>
          <a:ln/>
        </p:spPr>
        <p:txBody>
          <a:bodyPr/>
          <a:lstStyle/>
          <a:p>
            <a:r>
              <a:rPr lang="en-US" dirty="0" smtClean="0"/>
              <a:t>First, hot spring</a:t>
            </a:r>
            <a:r>
              <a:rPr lang="en-US" baseline="0" dirty="0" smtClean="0"/>
              <a:t> systems near the ocean ridge can form serpentinite from either the basalt or lithospheric mantle there.</a:t>
            </a:r>
            <a:endParaRPr lang="en-US" dirty="0" smtClean="0"/>
          </a:p>
        </p:txBody>
      </p:sp>
      <p:sp>
        <p:nvSpPr>
          <p:cNvPr id="193540" name="Slide Number Placeholder 3"/>
          <p:cNvSpPr>
            <a:spLocks noGrp="1"/>
          </p:cNvSpPr>
          <p:nvPr>
            <p:ph type="sldNum" sz="quarter" idx="5"/>
          </p:nvPr>
        </p:nvSpPr>
        <p:spPr>
          <a:noFill/>
        </p:spPr>
        <p:txBody>
          <a:bodyPr/>
          <a:lstStyle/>
          <a:p>
            <a:fld id="{C2357C97-5EB8-4743-AE00-7996139F6D69}" type="slidenum">
              <a:rPr lang="en-US" smtClean="0"/>
              <a:pPr/>
              <a:t>48</a:t>
            </a:fld>
            <a:endParaRPr lang="en-US"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Slide Image Placeholder 1"/>
          <p:cNvSpPr>
            <a:spLocks noGrp="1" noRot="1" noChangeAspect="1" noTextEdit="1"/>
          </p:cNvSpPr>
          <p:nvPr>
            <p:ph type="sldImg"/>
          </p:nvPr>
        </p:nvSpPr>
        <p:spPr>
          <a:ln/>
        </p:spPr>
      </p:sp>
      <p:sp>
        <p:nvSpPr>
          <p:cNvPr id="194563" name="Notes Placeholder 2"/>
          <p:cNvSpPr>
            <a:spLocks noGrp="1"/>
          </p:cNvSpPr>
          <p:nvPr>
            <p:ph type="body" idx="1"/>
          </p:nvPr>
        </p:nvSpPr>
        <p:spPr>
          <a:noFill/>
          <a:ln/>
        </p:spPr>
        <p:txBody>
          <a:bodyPr/>
          <a:lstStyle/>
          <a:p>
            <a:r>
              <a:rPr lang="en-US" dirty="0" smtClean="0"/>
              <a:t>Second, serpentinite</a:t>
            </a:r>
            <a:r>
              <a:rPr lang="en-US" baseline="0" dirty="0" smtClean="0"/>
              <a:t> can also form due to the water sweated out of the subducted plate into the wedge of lithospheric mantle above it.</a:t>
            </a:r>
            <a:endParaRPr lang="en-US" dirty="0" smtClean="0"/>
          </a:p>
        </p:txBody>
      </p:sp>
      <p:sp>
        <p:nvSpPr>
          <p:cNvPr id="194564" name="Slide Number Placeholder 3"/>
          <p:cNvSpPr>
            <a:spLocks noGrp="1"/>
          </p:cNvSpPr>
          <p:nvPr>
            <p:ph type="sldNum" sz="quarter" idx="5"/>
          </p:nvPr>
        </p:nvSpPr>
        <p:spPr>
          <a:noFill/>
        </p:spPr>
        <p:txBody>
          <a:bodyPr/>
          <a:lstStyle/>
          <a:p>
            <a:fld id="{8A16ACA4-CEA1-4EBA-A7EF-1D7BC8CA1789}" type="slidenum">
              <a:rPr lang="en-US" smtClean="0"/>
              <a:pPr/>
              <a:t>49</a:t>
            </a:fld>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Virtually all of the bedrock in Redwood National Park is</a:t>
            </a:r>
            <a:r>
              <a:rPr lang="en-US" baseline="0" dirty="0" smtClean="0"/>
              <a:t> part of the signature rock unit of the Coast Ranges</a:t>
            </a:r>
            <a:r>
              <a:rPr lang="en-US" dirty="0" smtClean="0"/>
              <a:t> – the </a:t>
            </a:r>
            <a:r>
              <a:rPr lang="en-US" baseline="0" dirty="0" smtClean="0"/>
              <a:t>Late Jurassic to Cretaceous </a:t>
            </a:r>
            <a:r>
              <a:rPr lang="en-US" dirty="0" smtClean="0"/>
              <a:t>Franciscan Complex. </a:t>
            </a:r>
            <a:endParaRPr lang="en-US" dirty="0"/>
          </a:p>
        </p:txBody>
      </p:sp>
      <p:sp>
        <p:nvSpPr>
          <p:cNvPr id="4" name="Slide Number Placeholder 3"/>
          <p:cNvSpPr>
            <a:spLocks noGrp="1"/>
          </p:cNvSpPr>
          <p:nvPr>
            <p:ph type="sldNum" sz="quarter" idx="10"/>
          </p:nvPr>
        </p:nvSpPr>
        <p:spPr/>
        <p:txBody>
          <a:bodyPr/>
          <a:lstStyle/>
          <a:p>
            <a:pPr>
              <a:defRPr/>
            </a:pPr>
            <a:fld id="{CA63ED63-94C1-4F46-BE59-726835488BE6}" type="slidenum">
              <a:rPr lang="en-US" smtClean="0"/>
              <a:pPr>
                <a:defRPr/>
              </a:pPr>
              <a:t>5</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Serpentinite created in this way is under-</a:t>
            </a:r>
            <a:r>
              <a:rPr lang="en-US" dirty="0" err="1" smtClean="0"/>
              <a:t>thrusted</a:t>
            </a:r>
            <a:r>
              <a:rPr lang="en-US" baseline="0" dirty="0" smtClean="0"/>
              <a:t> by, and mixed with mélange rocks ...</a:t>
            </a:r>
            <a:endParaRPr lang="en-US" dirty="0"/>
          </a:p>
        </p:txBody>
      </p:sp>
      <p:sp>
        <p:nvSpPr>
          <p:cNvPr id="4" name="Slide Number Placeholder 3"/>
          <p:cNvSpPr>
            <a:spLocks noGrp="1"/>
          </p:cNvSpPr>
          <p:nvPr>
            <p:ph type="sldNum" sz="quarter" idx="10"/>
          </p:nvPr>
        </p:nvSpPr>
        <p:spPr/>
        <p:txBody>
          <a:bodyPr/>
          <a:lstStyle/>
          <a:p>
            <a:pPr>
              <a:defRPr/>
            </a:pPr>
            <a:fld id="{CA63ED63-94C1-4F46-BE59-726835488BE6}" type="slidenum">
              <a:rPr lang="en-US" smtClean="0"/>
              <a:pPr>
                <a:defRPr/>
              </a:pPr>
              <a:t>50</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all of which are ultimately worked to the surface</a:t>
            </a:r>
            <a:r>
              <a:rPr lang="en-US" baseline="0" dirty="0" smtClean="0"/>
              <a:t> …</a:t>
            </a:r>
            <a:endParaRPr lang="en-US" dirty="0"/>
          </a:p>
        </p:txBody>
      </p:sp>
      <p:sp>
        <p:nvSpPr>
          <p:cNvPr id="4" name="Slide Number Placeholder 3"/>
          <p:cNvSpPr>
            <a:spLocks noGrp="1"/>
          </p:cNvSpPr>
          <p:nvPr>
            <p:ph type="sldNum" sz="quarter" idx="10"/>
          </p:nvPr>
        </p:nvSpPr>
        <p:spPr/>
        <p:txBody>
          <a:bodyPr/>
          <a:lstStyle/>
          <a:p>
            <a:pPr>
              <a:defRPr/>
            </a:pPr>
            <a:fld id="{CA63ED63-94C1-4F46-BE59-726835488BE6}" type="slidenum">
              <a:rPr lang="en-US" smtClean="0"/>
              <a:pPr>
                <a:defRPr/>
              </a:pPr>
              <a:t>51</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where, perhaps in a sea cliff, those</a:t>
            </a:r>
            <a:r>
              <a:rPr lang="en-US" baseline="0" dirty="0" smtClean="0"/>
              <a:t> with some understanding of geology, </a:t>
            </a:r>
            <a:r>
              <a:rPr lang="en-US" dirty="0" smtClean="0"/>
              <a:t>can reflect on</a:t>
            </a:r>
            <a:r>
              <a:rPr lang="en-US" baseline="0" dirty="0" smtClean="0"/>
              <a:t> </a:t>
            </a:r>
            <a:r>
              <a:rPr lang="en-US" dirty="0" smtClean="0"/>
              <a:t>the</a:t>
            </a:r>
            <a:r>
              <a:rPr lang="en-US" baseline="0" dirty="0" smtClean="0"/>
              <a:t> odyssey that brought these rocks here and feel the awe of time.</a:t>
            </a:r>
            <a:endParaRPr lang="en-US" dirty="0"/>
          </a:p>
        </p:txBody>
      </p:sp>
      <p:sp>
        <p:nvSpPr>
          <p:cNvPr id="4" name="Slide Number Placeholder 3"/>
          <p:cNvSpPr>
            <a:spLocks noGrp="1"/>
          </p:cNvSpPr>
          <p:nvPr>
            <p:ph type="sldNum" sz="quarter" idx="10"/>
          </p:nvPr>
        </p:nvSpPr>
        <p:spPr/>
        <p:txBody>
          <a:bodyPr/>
          <a:lstStyle/>
          <a:p>
            <a:pPr>
              <a:defRPr/>
            </a:pPr>
            <a:fld id="{CA63ED63-94C1-4F46-BE59-726835488BE6}" type="slidenum">
              <a:rPr lang="en-US" smtClean="0"/>
              <a:pPr>
                <a:defRPr/>
              </a:pPr>
              <a:t>52</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The wonderful thing about being a geologist is that we see with</a:t>
            </a:r>
            <a:r>
              <a:rPr lang="en-US" baseline="0" dirty="0" smtClean="0"/>
              <a:t> the added dimension of time.</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A63ED63-94C1-4F46-BE59-726835488BE6}" type="slidenum">
              <a:rPr lang="en-US" smtClean="0"/>
              <a:pPr>
                <a:defRPr/>
              </a:pPr>
              <a:t>53</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Like the rocks in Olympic National Park, the Franciscan</a:t>
            </a:r>
            <a:r>
              <a:rPr lang="en-US" baseline="0" dirty="0" smtClean="0"/>
              <a:t> Complex basically represents accretionary wedge material, but unlike the Olympic wedge, the Franciscan is a far more complex mélange of diverse rock types and may contain as many as eight separate terranes. </a:t>
            </a:r>
            <a:endParaRPr lang="en-US" dirty="0"/>
          </a:p>
        </p:txBody>
      </p:sp>
      <p:sp>
        <p:nvSpPr>
          <p:cNvPr id="4" name="Slide Number Placeholder 3"/>
          <p:cNvSpPr>
            <a:spLocks noGrp="1"/>
          </p:cNvSpPr>
          <p:nvPr>
            <p:ph type="sldNum" sz="quarter" idx="10"/>
          </p:nvPr>
        </p:nvSpPr>
        <p:spPr/>
        <p:txBody>
          <a:bodyPr/>
          <a:lstStyle/>
          <a:p>
            <a:pPr>
              <a:defRPr/>
            </a:pPr>
            <a:fld id="{CA63ED63-94C1-4F46-BE59-726835488BE6}" type="slidenum">
              <a:rPr lang="en-US" smtClean="0"/>
              <a:pPr>
                <a:defRPr/>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p>
            <a:fld id="{4666F6E3-6626-420F-AA79-39D4AE44CD40}" type="slidenum">
              <a:rPr lang="en-US"/>
              <a:pPr/>
              <a:t>7</a:t>
            </a:fld>
            <a:endParaRPr lang="en-US"/>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ln/>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smtClean="0"/>
              <a:t>The various rock types are embedded within a matrix of highly sheared mudstone. This material is </a:t>
            </a:r>
            <a:r>
              <a:rPr lang="en-US" dirty="0" smtClean="0"/>
              <a:t>quick to erode,</a:t>
            </a:r>
            <a:r>
              <a:rPr lang="en-US" baseline="0" dirty="0" smtClean="0"/>
              <a:t> so i</a:t>
            </a:r>
            <a:r>
              <a:rPr lang="en-US" dirty="0" smtClean="0"/>
              <a:t>t is difficult to find an intact unit to view. Here we see one of the few exceptions along</a:t>
            </a:r>
            <a:r>
              <a:rPr lang="en-US" baseline="0" dirty="0" smtClean="0"/>
              <a:t> a </a:t>
            </a:r>
            <a:r>
              <a:rPr lang="en-US" dirty="0" smtClean="0"/>
              <a:t>relatively recent Highway 101 road-cut through the mélange.</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p>
            <a:fld id="{CC10C088-6B08-487B-B09A-18A76A94CFE8}" type="slidenum">
              <a:rPr lang="en-US"/>
              <a:pPr/>
              <a:t>8</a:t>
            </a:fld>
            <a:endParaRPr lang="en-US"/>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a:ln/>
        </p:spPr>
        <p:txBody>
          <a:bodyPr/>
          <a:lstStyle/>
          <a:p>
            <a:pPr eaLnBrk="1" hangingPunct="1"/>
            <a:r>
              <a:rPr lang="en-US" dirty="0" smtClean="0"/>
              <a:t>In</a:t>
            </a:r>
            <a:r>
              <a:rPr lang="en-US" baseline="0" dirty="0" smtClean="0"/>
              <a:t> this much older Highway</a:t>
            </a:r>
            <a:r>
              <a:rPr lang="en-US" dirty="0" smtClean="0"/>
              <a:t> 101 cut there has been substantial erosion of the loose material and the resistant masses are quite marked.</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p>
            <a:fld id="{29D520C1-41C0-4AA0-86DD-4F0785813BA1}" type="slidenum">
              <a:rPr lang="en-US"/>
              <a:pPr/>
              <a:t>9</a:t>
            </a:fld>
            <a:endParaRPr lang="en-US"/>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a:ln/>
        </p:spPr>
        <p:txBody>
          <a:bodyPr/>
          <a:lstStyle/>
          <a:p>
            <a:pPr eaLnBrk="1" hangingPunct="1"/>
            <a:r>
              <a:rPr lang="en-US" dirty="0" smtClean="0"/>
              <a:t>Natural</a:t>
            </a:r>
            <a:r>
              <a:rPr lang="en-US" baseline="0" dirty="0" smtClean="0"/>
              <a:t> slopes of course have been exposed to erosion much longer. Here far more of the </a:t>
            </a:r>
            <a:r>
              <a:rPr lang="en-US" dirty="0" smtClean="0"/>
              <a:t>sheared and crushed material of the mélange is eroded.</a:t>
            </a:r>
            <a:r>
              <a:rPr lang="en-US" baseline="0" dirty="0" smtClean="0"/>
              <a:t> The erosion</a:t>
            </a:r>
            <a:r>
              <a:rPr lang="en-US" dirty="0" smtClean="0"/>
              <a:t>-resistant rock masses are called “knockers” and tend to be massive greywacke or chert.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D243E71-6545-4C68-9EB6-A1033FDFAF41}"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377E438-AA9F-4E01-B50F-CDC9DA73322C}"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3301397-643B-449E-8D32-AA5116DB99C1}"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14EE227-9C93-4D7F-B2E3-7B0E818CDD8C}"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4267E92-84FC-45F8-A8B0-522A68F5CFC9}"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5D43712-99BE-403A-9986-F9C53005C118}"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D1530FD-12F9-4CE5-A89C-9A459A28222B}"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A51BA62-56B5-42A9-A86A-52F326B83E0F}"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D9F7EAC-2FB9-4D83-BDF5-31D5FB17911E}"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D83FC46-523A-4B9E-96F6-792E4E317E6B}"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2987F72-A5FD-4B9E-BAD6-2AE2D8AFAA94}"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smtClean="0">
                <a:solidFill>
                  <a:schemeClr val="tx1"/>
                </a:solidFill>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smtClean="0">
                <a:solidFill>
                  <a:schemeClr val="tx1"/>
                </a:solidFill>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smtClean="0">
                <a:solidFill>
                  <a:schemeClr val="tx1"/>
                </a:solidFill>
              </a:defRPr>
            </a:lvl1pPr>
          </a:lstStyle>
          <a:p>
            <a:pPr>
              <a:defRPr/>
            </a:pPr>
            <a:fld id="{87137E0E-AA9F-4E4E-99C1-4C934E1D240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27.jpeg"/><Relationship Id="rId4" Type="http://schemas.openxmlformats.org/officeDocument/2006/relationships/image" Target="../media/image26.jpeg"/></Relationships>
</file>

<file path=ppt/slides/_rels/slide2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30.jpeg"/><Relationship Id="rId4" Type="http://schemas.openxmlformats.org/officeDocument/2006/relationships/image" Target="../media/image29.jpe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8.gif"/></Relationships>
</file>

<file path=ppt/slides/_rels/slide3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32.gif"/></Relationships>
</file>

<file path=ppt/slides/_rels/slide3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8.gif"/></Relationships>
</file>

<file path=ppt/slides/_rels/slide3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8.gif"/></Relationships>
</file>

<file path=ppt/slides/_rels/slide4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7.xml"/><Relationship Id="rId1" Type="http://schemas.openxmlformats.org/officeDocument/2006/relationships/slideLayout" Target="../slideLayouts/slideLayout7.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4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8.gif"/></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2"/>
          <p:cNvSpPr txBox="1">
            <a:spLocks noChangeArrowheads="1"/>
          </p:cNvSpPr>
          <p:nvPr/>
        </p:nvSpPr>
        <p:spPr bwMode="auto">
          <a:xfrm>
            <a:off x="1790700" y="2010568"/>
            <a:ext cx="5562600" cy="2836863"/>
          </a:xfrm>
          <a:prstGeom prst="rect">
            <a:avLst/>
          </a:prstGeom>
          <a:noFill/>
          <a:ln w="38100">
            <a:noFill/>
            <a:miter lim="800000"/>
            <a:headEnd/>
            <a:tailEnd/>
          </a:ln>
        </p:spPr>
        <p:txBody>
          <a:bodyPr>
            <a:spAutoFit/>
          </a:bodyPr>
          <a:lstStyle/>
          <a:p>
            <a:pPr marL="342900" indent="-342900">
              <a:spcBef>
                <a:spcPct val="50000"/>
              </a:spcBef>
            </a:pPr>
            <a:r>
              <a:rPr lang="en-US" sz="3600" u="sng" dirty="0"/>
              <a:t>COASTAL LANDFORMS</a:t>
            </a:r>
          </a:p>
          <a:p>
            <a:pPr marL="342900" indent="-342900" algn="l">
              <a:spcBef>
                <a:spcPct val="50000"/>
              </a:spcBef>
              <a:buFontTx/>
              <a:buAutoNum type="arabicPeriod"/>
            </a:pPr>
            <a:r>
              <a:rPr lang="en-US" sz="3200" dirty="0"/>
              <a:t> Embayments</a:t>
            </a:r>
          </a:p>
          <a:p>
            <a:pPr marL="342900" indent="-342900" algn="l">
              <a:spcBef>
                <a:spcPct val="50000"/>
              </a:spcBef>
              <a:buFontTx/>
              <a:buAutoNum type="arabicPeriod"/>
            </a:pPr>
            <a:r>
              <a:rPr lang="en-US" sz="3200" dirty="0"/>
              <a:t> Marine Terraces</a:t>
            </a:r>
            <a:endParaRPr lang="en-US" sz="3200" dirty="0">
              <a:solidFill>
                <a:srgbClr val="FFFF00"/>
              </a:solidFill>
            </a:endParaRPr>
          </a:p>
          <a:p>
            <a:pPr marL="342900" indent="-342900" algn="l">
              <a:spcBef>
                <a:spcPct val="50000"/>
              </a:spcBef>
              <a:buFontTx/>
              <a:buAutoNum type="arabicPeriod"/>
            </a:pPr>
            <a:r>
              <a:rPr lang="en-US" sz="3200" dirty="0">
                <a:solidFill>
                  <a:srgbClr val="FFFF00"/>
                </a:solidFill>
              </a:rPr>
              <a:t> Sea Stacks</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IMG_0046"/>
          <p:cNvPicPr>
            <a:picLocks noChangeAspect="1" noChangeArrowheads="1"/>
          </p:cNvPicPr>
          <p:nvPr/>
        </p:nvPicPr>
        <p:blipFill>
          <a:blip r:embed="rId3"/>
          <a:srcRect/>
          <a:stretch>
            <a:fillRect/>
          </a:stretch>
        </p:blipFill>
        <p:spPr bwMode="auto">
          <a:xfrm>
            <a:off x="381000" y="0"/>
            <a:ext cx="5143500" cy="6858000"/>
          </a:xfrm>
          <a:prstGeom prst="rect">
            <a:avLst/>
          </a:prstGeom>
          <a:noFill/>
          <a:ln w="9525">
            <a:noFill/>
            <a:miter lim="800000"/>
            <a:headEnd/>
            <a:tailEnd/>
          </a:ln>
        </p:spPr>
      </p:pic>
      <p:sp>
        <p:nvSpPr>
          <p:cNvPr id="27651" name="Text Box 3"/>
          <p:cNvSpPr txBox="1">
            <a:spLocks noChangeArrowheads="1"/>
          </p:cNvSpPr>
          <p:nvPr/>
        </p:nvSpPr>
        <p:spPr bwMode="auto">
          <a:xfrm>
            <a:off x="5715000" y="2819400"/>
            <a:ext cx="3276600" cy="946150"/>
          </a:xfrm>
          <a:prstGeom prst="rect">
            <a:avLst/>
          </a:prstGeom>
          <a:noFill/>
          <a:ln w="38100">
            <a:noFill/>
            <a:miter lim="800000"/>
            <a:headEnd/>
            <a:tailEnd/>
          </a:ln>
        </p:spPr>
        <p:txBody>
          <a:bodyPr>
            <a:spAutoFit/>
          </a:bodyPr>
          <a:lstStyle/>
          <a:p>
            <a:pPr>
              <a:spcBef>
                <a:spcPct val="50000"/>
              </a:spcBef>
            </a:pPr>
            <a:r>
              <a:rPr lang="en-US"/>
              <a:t>Mélange knockers become stacks</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9" name="Picture 3"/>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a:effectLst/>
        </p:spPr>
      </p:pic>
      <p:sp>
        <p:nvSpPr>
          <p:cNvPr id="4" name="TextBox 3"/>
          <p:cNvSpPr txBox="1"/>
          <p:nvPr/>
        </p:nvSpPr>
        <p:spPr>
          <a:xfrm>
            <a:off x="4876800" y="2743200"/>
            <a:ext cx="2438400" cy="523220"/>
          </a:xfrm>
          <a:prstGeom prst="rect">
            <a:avLst/>
          </a:prstGeom>
          <a:noFill/>
        </p:spPr>
        <p:txBody>
          <a:bodyPr wrap="square" rtlCol="0">
            <a:spAutoFit/>
          </a:bodyPr>
          <a:lstStyle/>
          <a:p>
            <a:r>
              <a:rPr lang="en-US" dirty="0" smtClean="0">
                <a:effectLst>
                  <a:outerShdw blurRad="38100" dist="38100" dir="2700000" algn="tl">
                    <a:srgbClr val="000000">
                      <a:alpha val="43137"/>
                    </a:srgbClr>
                  </a:outerShdw>
                </a:effectLst>
              </a:rPr>
              <a:t>Mélange </a:t>
            </a:r>
            <a:endParaRPr lang="en-US"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a:effectLst/>
        </p:spPr>
      </p:pic>
      <p:sp>
        <p:nvSpPr>
          <p:cNvPr id="3" name="TextBox 2"/>
          <p:cNvSpPr txBox="1"/>
          <p:nvPr/>
        </p:nvSpPr>
        <p:spPr>
          <a:xfrm>
            <a:off x="4876800" y="2743200"/>
            <a:ext cx="2438400" cy="523220"/>
          </a:xfrm>
          <a:prstGeom prst="rect">
            <a:avLst/>
          </a:prstGeom>
          <a:noFill/>
        </p:spPr>
        <p:txBody>
          <a:bodyPr wrap="square" rtlCol="0">
            <a:spAutoFit/>
          </a:bodyPr>
          <a:lstStyle/>
          <a:p>
            <a:r>
              <a:rPr lang="en-US" dirty="0" smtClean="0">
                <a:effectLst>
                  <a:outerShdw blurRad="38100" dist="38100" dir="2700000" algn="tl">
                    <a:srgbClr val="000000">
                      <a:alpha val="43137"/>
                    </a:srgbClr>
                  </a:outerShdw>
                </a:effectLst>
              </a:rPr>
              <a:t>Mélange</a:t>
            </a:r>
            <a:endParaRPr lang="en-US" dirty="0">
              <a:effectLst>
                <a:outerShdw blurRad="38100" dist="38100" dir="2700000" algn="tl">
                  <a:srgbClr val="000000">
                    <a:alpha val="43137"/>
                  </a:srgbClr>
                </a:outerShdw>
              </a:effectLst>
            </a:endParaRPr>
          </a:p>
        </p:txBody>
      </p:sp>
      <p:sp>
        <p:nvSpPr>
          <p:cNvPr id="4" name="TextBox 3"/>
          <p:cNvSpPr txBox="1"/>
          <p:nvPr/>
        </p:nvSpPr>
        <p:spPr>
          <a:xfrm>
            <a:off x="6934200" y="3272135"/>
            <a:ext cx="2438400" cy="461665"/>
          </a:xfrm>
          <a:prstGeom prst="rect">
            <a:avLst/>
          </a:prstGeom>
          <a:noFill/>
        </p:spPr>
        <p:txBody>
          <a:bodyPr wrap="square" rtlCol="0">
            <a:spAutoFit/>
          </a:bodyPr>
          <a:lstStyle/>
          <a:p>
            <a:r>
              <a:rPr lang="en-US" sz="2400" dirty="0" smtClean="0">
                <a:effectLst>
                  <a:outerShdw blurRad="38100" dist="38100" dir="2700000" algn="tl">
                    <a:srgbClr val="000000">
                      <a:alpha val="43137"/>
                    </a:srgbClr>
                  </a:outerShdw>
                </a:effectLst>
              </a:rPr>
              <a:t>Serpentinite</a:t>
            </a:r>
            <a:endParaRPr lang="en-US" sz="2400"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ext Box 2"/>
          <p:cNvSpPr txBox="1">
            <a:spLocks noChangeArrowheads="1"/>
          </p:cNvSpPr>
          <p:nvPr/>
        </p:nvSpPr>
        <p:spPr bwMode="auto">
          <a:xfrm>
            <a:off x="2032000" y="2010568"/>
            <a:ext cx="5080000" cy="2836863"/>
          </a:xfrm>
          <a:prstGeom prst="rect">
            <a:avLst/>
          </a:prstGeom>
          <a:noFill/>
          <a:ln w="38100">
            <a:noFill/>
            <a:miter lim="800000"/>
            <a:headEnd/>
            <a:tailEnd/>
          </a:ln>
        </p:spPr>
        <p:txBody>
          <a:bodyPr wrap="square">
            <a:spAutoFit/>
          </a:bodyPr>
          <a:lstStyle/>
          <a:p>
            <a:pPr marL="342900" indent="-342900">
              <a:spcBef>
                <a:spcPct val="50000"/>
              </a:spcBef>
            </a:pPr>
            <a:r>
              <a:rPr lang="en-US" sz="3600" u="sng" dirty="0">
                <a:solidFill>
                  <a:schemeClr val="accent3"/>
                </a:solidFill>
              </a:rPr>
              <a:t>Franciscan Mélange</a:t>
            </a:r>
            <a:endParaRPr lang="en-US" sz="3600" u="sng" dirty="0">
              <a:solidFill>
                <a:srgbClr val="FFFF00"/>
              </a:solidFill>
            </a:endParaRPr>
          </a:p>
          <a:p>
            <a:pPr marL="342900" indent="-342900" algn="l">
              <a:spcBef>
                <a:spcPct val="50000"/>
              </a:spcBef>
              <a:buFontTx/>
              <a:buAutoNum type="arabicPeriod"/>
            </a:pPr>
            <a:r>
              <a:rPr lang="en-US" sz="3200" dirty="0">
                <a:solidFill>
                  <a:srgbClr val="FFFF00"/>
                </a:solidFill>
              </a:rPr>
              <a:t> </a:t>
            </a:r>
            <a:r>
              <a:rPr lang="en-US" sz="3200" dirty="0" smtClean="0">
                <a:solidFill>
                  <a:srgbClr val="FFFF00"/>
                </a:solidFill>
              </a:rPr>
              <a:t>Terrigenous </a:t>
            </a:r>
            <a:r>
              <a:rPr lang="en-US" sz="3200" dirty="0">
                <a:solidFill>
                  <a:srgbClr val="FFFF00"/>
                </a:solidFill>
              </a:rPr>
              <a:t>Sediment</a:t>
            </a:r>
          </a:p>
          <a:p>
            <a:pPr marL="342900" indent="-342900" algn="l">
              <a:spcBef>
                <a:spcPct val="50000"/>
              </a:spcBef>
              <a:buFontTx/>
              <a:buAutoNum type="arabicPeriod"/>
            </a:pPr>
            <a:r>
              <a:rPr lang="en-US" sz="3200" dirty="0">
                <a:solidFill>
                  <a:schemeClr val="accent3"/>
                </a:solidFill>
              </a:rPr>
              <a:t> </a:t>
            </a:r>
            <a:r>
              <a:rPr lang="en-US" sz="3200" dirty="0" smtClean="0">
                <a:solidFill>
                  <a:schemeClr val="accent3"/>
                </a:solidFill>
              </a:rPr>
              <a:t>Biogenous </a:t>
            </a:r>
            <a:r>
              <a:rPr lang="en-US" sz="3200" dirty="0">
                <a:solidFill>
                  <a:schemeClr val="accent3"/>
                </a:solidFill>
              </a:rPr>
              <a:t>Sediment</a:t>
            </a:r>
          </a:p>
          <a:p>
            <a:pPr marL="342900" indent="-342900" algn="l">
              <a:spcBef>
                <a:spcPct val="50000"/>
              </a:spcBef>
              <a:buFontTx/>
              <a:buAutoNum type="arabicPeriod"/>
            </a:pPr>
            <a:r>
              <a:rPr lang="en-US" sz="3200" dirty="0">
                <a:solidFill>
                  <a:schemeClr val="accent3"/>
                </a:solidFill>
              </a:rPr>
              <a:t> Oceanic </a:t>
            </a:r>
            <a:r>
              <a:rPr lang="en-US" sz="3200" dirty="0" smtClean="0">
                <a:solidFill>
                  <a:schemeClr val="accent3"/>
                </a:solidFill>
              </a:rPr>
              <a:t>Crust / Mantle</a:t>
            </a:r>
            <a:endParaRPr lang="en-US" sz="3200" dirty="0">
              <a:solidFill>
                <a:schemeClr val="accent3"/>
              </a:solidFil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3794" name="Picture 2" descr="sedDistribution"/>
          <p:cNvPicPr>
            <a:picLocks noChangeAspect="1" noChangeArrowheads="1"/>
          </p:cNvPicPr>
          <p:nvPr/>
        </p:nvPicPr>
        <p:blipFill>
          <a:blip r:embed="rId3"/>
          <a:srcRect/>
          <a:stretch>
            <a:fillRect/>
          </a:stretch>
        </p:blipFill>
        <p:spPr bwMode="auto">
          <a:xfrm>
            <a:off x="0" y="266700"/>
            <a:ext cx="9144000" cy="65913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sedthick9"/>
          <p:cNvPicPr>
            <a:picLocks noChangeAspect="1" noChangeArrowheads="1"/>
          </p:cNvPicPr>
          <p:nvPr/>
        </p:nvPicPr>
        <p:blipFill>
          <a:blip r:embed="rId3"/>
          <a:srcRect l="5417" t="18861" r="63988" b="56425"/>
          <a:stretch>
            <a:fillRect/>
          </a:stretch>
        </p:blipFill>
        <p:spPr bwMode="auto">
          <a:xfrm>
            <a:off x="0" y="0"/>
            <a:ext cx="9144000" cy="6848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9" name="Picture 3"/>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a:effectLst/>
        </p:spPr>
      </p:pic>
      <p:sp>
        <p:nvSpPr>
          <p:cNvPr id="4" name="TextBox 3"/>
          <p:cNvSpPr txBox="1"/>
          <p:nvPr/>
        </p:nvSpPr>
        <p:spPr>
          <a:xfrm>
            <a:off x="4876800" y="2743200"/>
            <a:ext cx="2438400" cy="523220"/>
          </a:xfrm>
          <a:prstGeom prst="rect">
            <a:avLst/>
          </a:prstGeom>
          <a:noFill/>
        </p:spPr>
        <p:txBody>
          <a:bodyPr wrap="square" rtlCol="0">
            <a:spAutoFit/>
          </a:bodyPr>
          <a:lstStyle/>
          <a:p>
            <a:r>
              <a:rPr lang="en-US" dirty="0" smtClean="0">
                <a:effectLst>
                  <a:outerShdw blurRad="38100" dist="38100" dir="2700000" algn="tl">
                    <a:srgbClr val="000000">
                      <a:alpha val="43137"/>
                    </a:srgbClr>
                  </a:outerShdw>
                </a:effectLst>
              </a:rPr>
              <a:t>Mélange </a:t>
            </a:r>
            <a:endParaRPr lang="en-US"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DSCN0532"/>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35843" name="AutoShape 3"/>
          <p:cNvSpPr>
            <a:spLocks noChangeArrowheads="1"/>
          </p:cNvSpPr>
          <p:nvPr/>
        </p:nvSpPr>
        <p:spPr bwMode="auto">
          <a:xfrm>
            <a:off x="4495800" y="457200"/>
            <a:ext cx="3429000" cy="1600200"/>
          </a:xfrm>
          <a:prstGeom prst="cloudCallout">
            <a:avLst>
              <a:gd name="adj1" fmla="val -42083"/>
              <a:gd name="adj2" fmla="val 82838"/>
            </a:avLst>
          </a:prstGeom>
          <a:solidFill>
            <a:schemeClr val="bg1"/>
          </a:solidFill>
          <a:ln w="38100">
            <a:solidFill>
              <a:schemeClr val="bg1"/>
            </a:solidFill>
            <a:round/>
            <a:headEnd/>
            <a:tailEnd/>
          </a:ln>
        </p:spPr>
        <p:txBody>
          <a:bodyPr/>
          <a:lstStyle/>
          <a:p>
            <a:endParaRPr lang="en-US"/>
          </a:p>
        </p:txBody>
      </p:sp>
      <p:sp>
        <p:nvSpPr>
          <p:cNvPr id="35844" name="Text Box 4"/>
          <p:cNvSpPr txBox="1">
            <a:spLocks noChangeArrowheads="1"/>
          </p:cNvSpPr>
          <p:nvPr/>
        </p:nvSpPr>
        <p:spPr bwMode="auto">
          <a:xfrm>
            <a:off x="762000" y="1371600"/>
            <a:ext cx="2819400" cy="519113"/>
          </a:xfrm>
          <a:prstGeom prst="rect">
            <a:avLst/>
          </a:prstGeom>
          <a:noFill/>
          <a:ln w="38100">
            <a:noFill/>
            <a:miter lim="800000"/>
            <a:headEnd/>
            <a:tailEnd/>
          </a:ln>
        </p:spPr>
        <p:txBody>
          <a:bodyPr>
            <a:spAutoFit/>
          </a:bodyPr>
          <a:lstStyle/>
          <a:p>
            <a:pPr>
              <a:spcBef>
                <a:spcPct val="50000"/>
              </a:spcBef>
            </a:pPr>
            <a:endParaRPr lang="en-US"/>
          </a:p>
        </p:txBody>
      </p:sp>
      <p:sp>
        <p:nvSpPr>
          <p:cNvPr id="35845" name="Text Box 5"/>
          <p:cNvSpPr txBox="1">
            <a:spLocks noChangeArrowheads="1"/>
          </p:cNvSpPr>
          <p:nvPr/>
        </p:nvSpPr>
        <p:spPr bwMode="auto">
          <a:xfrm>
            <a:off x="4495800" y="685800"/>
            <a:ext cx="3429000" cy="1187450"/>
          </a:xfrm>
          <a:prstGeom prst="rect">
            <a:avLst/>
          </a:prstGeom>
          <a:noFill/>
          <a:ln w="38100">
            <a:noFill/>
            <a:miter lim="800000"/>
            <a:headEnd/>
            <a:tailEnd/>
          </a:ln>
        </p:spPr>
        <p:txBody>
          <a:bodyPr>
            <a:spAutoFit/>
          </a:bodyPr>
          <a:lstStyle/>
          <a:p>
            <a:pPr>
              <a:spcBef>
                <a:spcPct val="50000"/>
              </a:spcBef>
            </a:pPr>
            <a:r>
              <a:rPr lang="en-US" sz="2400">
                <a:solidFill>
                  <a:schemeClr val="tx1"/>
                </a:solidFill>
              </a:rPr>
              <a:t>Aahhh… feels like Cretaceous meta-sandstone!</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2" descr="Kenai Fjords KEFJ6NPS"/>
          <p:cNvPicPr>
            <a:picLocks noChangeAspect="1" noChangeArrowheads="1"/>
          </p:cNvPicPr>
          <p:nvPr/>
        </p:nvPicPr>
        <p:blipFill>
          <a:blip r:embed="rId3"/>
          <a:srcRect t="1784" b="64165"/>
          <a:stretch>
            <a:fillRect/>
          </a:stretch>
        </p:blipFill>
        <p:spPr bwMode="auto">
          <a:xfrm>
            <a:off x="-10623" y="4795284"/>
            <a:ext cx="9144000" cy="2062716"/>
          </a:xfrm>
          <a:prstGeom prst="rect">
            <a:avLst/>
          </a:prstGeom>
          <a:noFill/>
        </p:spPr>
      </p:pic>
      <p:pic>
        <p:nvPicPr>
          <p:cNvPr id="8" name="Picture 2" descr="IMG_0065"/>
          <p:cNvPicPr>
            <a:picLocks noChangeAspect="1" noChangeArrowheads="1"/>
          </p:cNvPicPr>
          <p:nvPr/>
        </p:nvPicPr>
        <p:blipFill>
          <a:blip r:embed="rId4"/>
          <a:srcRect t="39224" b="31628"/>
          <a:stretch>
            <a:fillRect/>
          </a:stretch>
        </p:blipFill>
        <p:spPr bwMode="auto">
          <a:xfrm>
            <a:off x="-10624" y="2870791"/>
            <a:ext cx="9144000" cy="1998921"/>
          </a:xfrm>
          <a:prstGeom prst="rect">
            <a:avLst/>
          </a:prstGeom>
          <a:noFill/>
        </p:spPr>
      </p:pic>
      <p:pic>
        <p:nvPicPr>
          <p:cNvPr id="7" name="Picture 2" descr="panorama"/>
          <p:cNvPicPr>
            <a:picLocks noChangeAspect="1" noChangeArrowheads="1"/>
          </p:cNvPicPr>
          <p:nvPr/>
        </p:nvPicPr>
        <p:blipFill>
          <a:blip r:embed="rId5"/>
          <a:srcRect t="1613" b="-3764"/>
          <a:stretch>
            <a:fillRect/>
          </a:stretch>
        </p:blipFill>
        <p:spPr bwMode="auto">
          <a:xfrm>
            <a:off x="0" y="946298"/>
            <a:ext cx="9144000" cy="2020186"/>
          </a:xfrm>
          <a:prstGeom prst="rect">
            <a:avLst/>
          </a:prstGeom>
          <a:noFill/>
          <a:ln w="9525">
            <a:noFill/>
            <a:miter lim="800000"/>
            <a:headEnd/>
            <a:tailEnd/>
          </a:ln>
        </p:spPr>
      </p:pic>
      <p:graphicFrame>
        <p:nvGraphicFramePr>
          <p:cNvPr id="6" name="Table 5"/>
          <p:cNvGraphicFramePr>
            <a:graphicFrameLocks noGrp="1"/>
          </p:cNvGraphicFramePr>
          <p:nvPr/>
        </p:nvGraphicFramePr>
        <p:xfrm>
          <a:off x="0" y="0"/>
          <a:ext cx="9144000" cy="6855240"/>
        </p:xfrm>
        <a:graphic>
          <a:graphicData uri="http://schemas.openxmlformats.org/drawingml/2006/table">
            <a:tbl>
              <a:tblPr>
                <a:tableStyleId>{21E4AEA4-8DFA-4A89-87EB-49C32662AFE0}</a:tableStyleId>
              </a:tblPr>
              <a:tblGrid>
                <a:gridCol w="1403498"/>
                <a:gridCol w="1105786"/>
                <a:gridCol w="1616402"/>
                <a:gridCol w="1839685"/>
                <a:gridCol w="1654629"/>
                <a:gridCol w="1524000"/>
              </a:tblGrid>
              <a:tr h="159489">
                <a:tc gridSpan="6">
                  <a:txBody>
                    <a:bodyPr/>
                    <a:lstStyle/>
                    <a:p>
                      <a:pPr algn="ctr"/>
                      <a:r>
                        <a:rPr lang="en-US" sz="1800" b="1" i="1" u="sng" dirty="0" smtClean="0"/>
                        <a:t>COMPARISON OF ACCRETIONARY</a:t>
                      </a:r>
                      <a:r>
                        <a:rPr lang="en-US" sz="1800" b="1" i="1" u="sng" baseline="0" dirty="0" smtClean="0"/>
                        <a:t> WEDGES</a:t>
                      </a:r>
                      <a:endParaRPr lang="en-US" sz="1800" b="1" i="1" u="sng" dirty="0"/>
                    </a:p>
                  </a:txBody>
                  <a:tcPr anchor="ctr">
                    <a:solidFill>
                      <a:schemeClr val="accent2">
                        <a:tint val="20000"/>
                        <a:alpha val="0"/>
                      </a:schemeClr>
                    </a:solidFill>
                  </a:tcPr>
                </a:tc>
                <a:tc hMerge="1">
                  <a:txBody>
                    <a:bodyPr/>
                    <a:lstStyle/>
                    <a:p>
                      <a:pPr algn="ctr"/>
                      <a:endParaRPr lang="en-US" sz="1600" b="1" dirty="0"/>
                    </a:p>
                  </a:txBody>
                  <a:tcPr anchor="ctr">
                    <a:solidFill>
                      <a:schemeClr val="accent2">
                        <a:tint val="20000"/>
                        <a:alpha val="0"/>
                      </a:schemeClr>
                    </a:solidFill>
                  </a:tcPr>
                </a:tc>
                <a:tc hMerge="1">
                  <a:txBody>
                    <a:bodyPr/>
                    <a:lstStyle/>
                    <a:p>
                      <a:pPr algn="ctr"/>
                      <a:endParaRPr lang="en-US" sz="1600" b="1" dirty="0"/>
                    </a:p>
                  </a:txBody>
                  <a:tcPr anchor="ctr">
                    <a:solidFill>
                      <a:schemeClr val="accent2">
                        <a:tint val="20000"/>
                        <a:alpha val="0"/>
                      </a:schemeClr>
                    </a:solidFill>
                  </a:tcPr>
                </a:tc>
                <a:tc hMerge="1">
                  <a:txBody>
                    <a:bodyPr/>
                    <a:lstStyle/>
                    <a:p>
                      <a:pPr algn="ctr"/>
                      <a:endParaRPr lang="en-US" sz="1600" b="1" dirty="0"/>
                    </a:p>
                  </a:txBody>
                  <a:tcPr anchor="ctr">
                    <a:solidFill>
                      <a:schemeClr val="accent2">
                        <a:tint val="20000"/>
                        <a:alpha val="0"/>
                      </a:schemeClr>
                    </a:solidFill>
                  </a:tcPr>
                </a:tc>
                <a:tc hMerge="1">
                  <a:txBody>
                    <a:bodyPr/>
                    <a:lstStyle/>
                    <a:p>
                      <a:pPr algn="ctr"/>
                      <a:endParaRPr lang="en-US" sz="1600" b="1" dirty="0"/>
                    </a:p>
                  </a:txBody>
                  <a:tcPr anchor="ctr">
                    <a:solidFill>
                      <a:schemeClr val="accent2">
                        <a:tint val="20000"/>
                        <a:alpha val="0"/>
                      </a:schemeClr>
                    </a:solidFill>
                  </a:tcPr>
                </a:tc>
                <a:tc hMerge="1">
                  <a:txBody>
                    <a:bodyPr/>
                    <a:lstStyle/>
                    <a:p>
                      <a:pPr algn="ctr"/>
                      <a:endParaRPr lang="en-US" sz="1600" b="1" dirty="0"/>
                    </a:p>
                  </a:txBody>
                  <a:tcPr anchor="ctr">
                    <a:solidFill>
                      <a:schemeClr val="accent2">
                        <a:tint val="20000"/>
                        <a:alpha val="0"/>
                      </a:schemeClr>
                    </a:solidFill>
                  </a:tcPr>
                </a:tc>
              </a:tr>
              <a:tr h="527376">
                <a:tc>
                  <a:txBody>
                    <a:bodyPr/>
                    <a:lstStyle/>
                    <a:p>
                      <a:pPr algn="ctr"/>
                      <a:r>
                        <a:rPr lang="en-US" sz="1600" b="1" dirty="0" smtClean="0"/>
                        <a:t>PARK</a:t>
                      </a:r>
                      <a:endParaRPr lang="en-US" sz="1600" b="1" dirty="0"/>
                    </a:p>
                  </a:txBody>
                  <a:tcPr anchor="ctr">
                    <a:solidFill>
                      <a:schemeClr val="accent2">
                        <a:tint val="20000"/>
                        <a:alpha val="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smtClean="0"/>
                        <a:t>AGE</a:t>
                      </a:r>
                    </a:p>
                  </a:txBody>
                  <a:tcPr anchor="ctr">
                    <a:solidFill>
                      <a:schemeClr val="accent2">
                        <a:tint val="20000"/>
                        <a:alpha val="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smtClean="0"/>
                        <a:t>SUBDUCTION RATE</a:t>
                      </a:r>
                    </a:p>
                  </a:txBody>
                  <a:tcPr anchor="ctr">
                    <a:solidFill>
                      <a:schemeClr val="accent2">
                        <a:tint val="20000"/>
                        <a:alpha val="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smtClean="0"/>
                        <a:t>SEDIMENATION RATE</a:t>
                      </a:r>
                    </a:p>
                  </a:txBody>
                  <a:tcPr anchor="ctr">
                    <a:solidFill>
                      <a:schemeClr val="accent2">
                        <a:tint val="20000"/>
                        <a:alpha val="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smtClean="0"/>
                        <a:t>COMPOSITION</a:t>
                      </a:r>
                    </a:p>
                  </a:txBody>
                  <a:tcPr anchor="ctr">
                    <a:solidFill>
                      <a:schemeClr val="accent2">
                        <a:tint val="20000"/>
                        <a:alpha val="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smtClean="0"/>
                        <a:t>COASTAL LANDFORMS</a:t>
                      </a:r>
                    </a:p>
                  </a:txBody>
                  <a:tcPr anchor="ctr">
                    <a:solidFill>
                      <a:schemeClr val="accent2">
                        <a:tint val="20000"/>
                        <a:alpha val="0"/>
                      </a:schemeClr>
                    </a:solidFill>
                  </a:tcPr>
                </a:tc>
              </a:tr>
              <a:tr h="1947176">
                <a:tc>
                  <a:txBody>
                    <a:bodyPr/>
                    <a:lstStyle/>
                    <a:p>
                      <a:pPr algn="ctr"/>
                      <a:r>
                        <a:rPr lang="en-US" b="1" dirty="0" smtClean="0">
                          <a:solidFill>
                            <a:schemeClr val="bg1"/>
                          </a:solidFill>
                          <a:effectLst>
                            <a:outerShdw blurRad="38100" dist="38100" dir="2700000" algn="tl">
                              <a:srgbClr val="000000">
                                <a:alpha val="43137"/>
                              </a:srgbClr>
                            </a:outerShdw>
                          </a:effectLst>
                        </a:rPr>
                        <a:t>OLYMPIC</a:t>
                      </a:r>
                      <a:endParaRPr lang="en-US" b="1" dirty="0">
                        <a:solidFill>
                          <a:schemeClr val="bg1"/>
                        </a:solidFill>
                        <a:effectLst>
                          <a:outerShdw blurRad="38100" dist="38100" dir="2700000" algn="tl">
                            <a:srgbClr val="000000">
                              <a:alpha val="43137"/>
                            </a:srgbClr>
                          </a:outerShdw>
                        </a:effectLst>
                      </a:endParaRPr>
                    </a:p>
                  </a:txBody>
                  <a:tcPr anchor="ctr">
                    <a:solidFill>
                      <a:schemeClr val="accent2">
                        <a:tint val="20000"/>
                        <a:alpha val="0"/>
                      </a:schemeClr>
                    </a:solidFill>
                  </a:tcPr>
                </a:tc>
                <a:tc>
                  <a:txBody>
                    <a:bodyPr/>
                    <a:lstStyle/>
                    <a:p>
                      <a:pPr algn="ctr"/>
                      <a:r>
                        <a:rPr lang="en-US" b="1" dirty="0" smtClean="0">
                          <a:solidFill>
                            <a:schemeClr val="bg1"/>
                          </a:solidFill>
                          <a:effectLst>
                            <a:outerShdw blurRad="38100" dist="38100" dir="2700000" algn="tl">
                              <a:srgbClr val="000000">
                                <a:alpha val="43137"/>
                              </a:srgbClr>
                            </a:outerShdw>
                          </a:effectLst>
                        </a:rPr>
                        <a:t>YOUNG</a:t>
                      </a:r>
                      <a:endParaRPr lang="en-US" b="1" dirty="0">
                        <a:solidFill>
                          <a:schemeClr val="bg1"/>
                        </a:solidFill>
                        <a:effectLst>
                          <a:outerShdw blurRad="38100" dist="38100" dir="2700000" algn="tl">
                            <a:srgbClr val="000000">
                              <a:alpha val="43137"/>
                            </a:srgbClr>
                          </a:outerShdw>
                        </a:effectLst>
                      </a:endParaRPr>
                    </a:p>
                  </a:txBody>
                  <a:tcPr anchor="ctr">
                    <a:solidFill>
                      <a:schemeClr val="accent2">
                        <a:tint val="20000"/>
                        <a:alpha val="0"/>
                      </a:schemeClr>
                    </a:solidFill>
                  </a:tcPr>
                </a:tc>
                <a:tc>
                  <a:txBody>
                    <a:bodyPr/>
                    <a:lstStyle/>
                    <a:p>
                      <a:pPr algn="ctr"/>
                      <a:r>
                        <a:rPr lang="en-US" sz="1600" b="1" dirty="0" smtClean="0">
                          <a:solidFill>
                            <a:schemeClr val="bg1"/>
                          </a:solidFill>
                          <a:effectLst>
                            <a:outerShdw blurRad="38100" dist="38100" dir="2700000" algn="tl">
                              <a:srgbClr val="000000">
                                <a:alpha val="43137"/>
                              </a:srgbClr>
                            </a:outerShdw>
                          </a:effectLst>
                        </a:rPr>
                        <a:t>SLOW</a:t>
                      </a:r>
                      <a:endParaRPr lang="en-US" sz="1600" b="1" dirty="0">
                        <a:solidFill>
                          <a:schemeClr val="bg1"/>
                        </a:solidFill>
                        <a:effectLst>
                          <a:outerShdw blurRad="38100" dist="38100" dir="2700000" algn="tl">
                            <a:srgbClr val="000000">
                              <a:alpha val="43137"/>
                            </a:srgbClr>
                          </a:outerShdw>
                        </a:effectLst>
                      </a:endParaRPr>
                    </a:p>
                  </a:txBody>
                  <a:tcPr anchor="ctr">
                    <a:solidFill>
                      <a:schemeClr val="accent2">
                        <a:tint val="20000"/>
                        <a:alpha val="0"/>
                      </a:schemeClr>
                    </a:solidFill>
                  </a:tcPr>
                </a:tc>
                <a:tc>
                  <a:txBody>
                    <a:bodyPr/>
                    <a:lstStyle/>
                    <a:p>
                      <a:pPr algn="ctr"/>
                      <a:r>
                        <a:rPr lang="en-US" b="1" dirty="0" smtClean="0">
                          <a:solidFill>
                            <a:schemeClr val="bg1"/>
                          </a:solidFill>
                          <a:effectLst>
                            <a:outerShdw blurRad="38100" dist="38100" dir="2700000" algn="tl">
                              <a:srgbClr val="000000">
                                <a:alpha val="43137"/>
                              </a:srgbClr>
                            </a:outerShdw>
                          </a:effectLst>
                        </a:rPr>
                        <a:t>HIGHEST </a:t>
                      </a:r>
                      <a:endParaRPr lang="en-US" b="1" dirty="0">
                        <a:solidFill>
                          <a:schemeClr val="bg1"/>
                        </a:solidFill>
                        <a:effectLst>
                          <a:outerShdw blurRad="38100" dist="38100" dir="2700000" algn="tl">
                            <a:srgbClr val="000000">
                              <a:alpha val="43137"/>
                            </a:srgbClr>
                          </a:outerShdw>
                        </a:effectLst>
                      </a:endParaRPr>
                    </a:p>
                  </a:txBody>
                  <a:tcPr anchor="ctr">
                    <a:solidFill>
                      <a:schemeClr val="accent2">
                        <a:tint val="20000"/>
                        <a:alpha val="0"/>
                      </a:schemeClr>
                    </a:solidFill>
                  </a:tcPr>
                </a:tc>
                <a:tc>
                  <a:txBody>
                    <a:bodyPr/>
                    <a:lstStyle/>
                    <a:p>
                      <a:pPr algn="ctr"/>
                      <a:r>
                        <a:rPr lang="en-US" sz="1800" b="1" dirty="0" smtClean="0">
                          <a:solidFill>
                            <a:schemeClr val="bg1"/>
                          </a:solidFill>
                          <a:effectLst>
                            <a:outerShdw blurRad="38100" dist="38100" dir="2700000" algn="tl">
                              <a:srgbClr val="000000">
                                <a:alpha val="43137"/>
                              </a:srgbClr>
                            </a:outerShdw>
                          </a:effectLst>
                        </a:rPr>
                        <a:t>Turbidite, basalt, limestone,</a:t>
                      </a:r>
                      <a:r>
                        <a:rPr lang="en-US" sz="1800" b="1" baseline="0" dirty="0" smtClean="0">
                          <a:solidFill>
                            <a:schemeClr val="bg1"/>
                          </a:solidFill>
                          <a:effectLst>
                            <a:outerShdw blurRad="38100" dist="38100" dir="2700000" algn="tl">
                              <a:srgbClr val="000000">
                                <a:alpha val="43137"/>
                              </a:srgbClr>
                            </a:outerShdw>
                          </a:effectLst>
                        </a:rPr>
                        <a:t> quartz veins</a:t>
                      </a:r>
                      <a:endParaRPr lang="en-US" b="1" dirty="0">
                        <a:solidFill>
                          <a:schemeClr val="bg1"/>
                        </a:solidFill>
                        <a:effectLst>
                          <a:outerShdw blurRad="38100" dist="38100" dir="2700000" algn="tl">
                            <a:srgbClr val="000000">
                              <a:alpha val="43137"/>
                            </a:srgbClr>
                          </a:outerShdw>
                        </a:effectLst>
                      </a:endParaRPr>
                    </a:p>
                  </a:txBody>
                  <a:tcPr anchor="ctr">
                    <a:solidFill>
                      <a:schemeClr val="accent2">
                        <a:tint val="20000"/>
                        <a:alpha val="0"/>
                      </a:schemeClr>
                    </a:solidFill>
                  </a:tcPr>
                </a:tc>
                <a:tc>
                  <a:txBody>
                    <a:bodyPr/>
                    <a:lstStyle/>
                    <a:p>
                      <a:pPr algn="ctr"/>
                      <a:r>
                        <a:rPr lang="en-US" sz="1600" b="1" dirty="0" smtClean="0">
                          <a:solidFill>
                            <a:schemeClr val="bg1"/>
                          </a:solidFill>
                          <a:effectLst>
                            <a:outerShdw blurRad="38100" dist="38100" dir="2700000" algn="tl">
                              <a:srgbClr val="000000">
                                <a:alpha val="43137"/>
                              </a:srgbClr>
                            </a:outerShdw>
                          </a:effectLst>
                        </a:rPr>
                        <a:t>Marine terraces, stacks,</a:t>
                      </a:r>
                      <a:r>
                        <a:rPr lang="en-US" sz="1600" b="1" baseline="0" dirty="0" smtClean="0">
                          <a:solidFill>
                            <a:schemeClr val="bg1"/>
                          </a:solidFill>
                          <a:effectLst>
                            <a:outerShdw blurRad="38100" dist="38100" dir="2700000" algn="tl">
                              <a:srgbClr val="000000">
                                <a:alpha val="43137"/>
                              </a:srgbClr>
                            </a:outerShdw>
                          </a:effectLst>
                        </a:rPr>
                        <a:t> arches, tombolos</a:t>
                      </a:r>
                      <a:endParaRPr lang="en-US" sz="1600" b="1" dirty="0">
                        <a:solidFill>
                          <a:schemeClr val="bg1"/>
                        </a:solidFill>
                        <a:effectLst>
                          <a:outerShdw blurRad="38100" dist="38100" dir="2700000" algn="tl">
                            <a:srgbClr val="000000">
                              <a:alpha val="43137"/>
                            </a:srgbClr>
                          </a:outerShdw>
                        </a:effectLst>
                      </a:endParaRPr>
                    </a:p>
                  </a:txBody>
                  <a:tcPr anchor="ctr">
                    <a:solidFill>
                      <a:schemeClr val="accent2">
                        <a:tint val="20000"/>
                        <a:alpha val="0"/>
                      </a:schemeClr>
                    </a:solidFill>
                  </a:tcPr>
                </a:tc>
              </a:tr>
              <a:tr h="1981592">
                <a:tc>
                  <a:txBody>
                    <a:bodyPr/>
                    <a:lstStyle/>
                    <a:p>
                      <a:pPr algn="ctr"/>
                      <a:r>
                        <a:rPr lang="en-US" b="1" dirty="0" smtClean="0">
                          <a:solidFill>
                            <a:schemeClr val="bg1"/>
                          </a:solidFill>
                          <a:effectLst>
                            <a:outerShdw blurRad="38100" dist="38100" dir="2700000" algn="tl">
                              <a:srgbClr val="000000">
                                <a:alpha val="43137"/>
                              </a:srgbClr>
                            </a:outerShdw>
                          </a:effectLst>
                        </a:rPr>
                        <a:t>REDWOOD</a:t>
                      </a:r>
                      <a:endParaRPr lang="en-US" b="1" dirty="0">
                        <a:solidFill>
                          <a:schemeClr val="bg1"/>
                        </a:solidFill>
                        <a:effectLst>
                          <a:outerShdw blurRad="38100" dist="38100" dir="2700000" algn="tl">
                            <a:srgbClr val="000000">
                              <a:alpha val="43137"/>
                            </a:srgbClr>
                          </a:outerShdw>
                        </a:effectLst>
                      </a:endParaRPr>
                    </a:p>
                  </a:txBody>
                  <a:tcPr anchor="ctr">
                    <a:solidFill>
                      <a:schemeClr val="accent2">
                        <a:tint val="20000"/>
                        <a:alpha val="0"/>
                      </a:schemeClr>
                    </a:solidFill>
                  </a:tcPr>
                </a:tc>
                <a:tc>
                  <a:txBody>
                    <a:bodyPr/>
                    <a:lstStyle/>
                    <a:p>
                      <a:pPr algn="ctr"/>
                      <a:r>
                        <a:rPr lang="en-US" b="1" dirty="0" smtClean="0">
                          <a:solidFill>
                            <a:srgbClr val="FFFF00"/>
                          </a:solidFill>
                          <a:effectLst>
                            <a:outerShdw blurRad="38100" dist="38100" dir="2700000" algn="tl">
                              <a:srgbClr val="000000">
                                <a:alpha val="43137"/>
                              </a:srgbClr>
                            </a:outerShdw>
                          </a:effectLst>
                        </a:rPr>
                        <a:t>OLD</a:t>
                      </a:r>
                      <a:endParaRPr lang="en-US" b="1" dirty="0">
                        <a:solidFill>
                          <a:srgbClr val="FFFF00"/>
                        </a:solidFill>
                        <a:effectLst>
                          <a:outerShdw blurRad="38100" dist="38100" dir="2700000" algn="tl">
                            <a:srgbClr val="000000">
                              <a:alpha val="43137"/>
                            </a:srgbClr>
                          </a:outerShdw>
                        </a:effectLst>
                      </a:endParaRPr>
                    </a:p>
                  </a:txBody>
                  <a:tcPr anchor="ctr">
                    <a:solidFill>
                      <a:schemeClr val="accent2">
                        <a:tint val="20000"/>
                        <a:alpha val="0"/>
                      </a:schemeClr>
                    </a:solidFill>
                  </a:tcPr>
                </a:tc>
                <a:tc>
                  <a:txBody>
                    <a:bodyPr/>
                    <a:lstStyle/>
                    <a:p>
                      <a:pPr algn="ctr"/>
                      <a:r>
                        <a:rPr lang="en-US" sz="1600" b="1" dirty="0" smtClean="0">
                          <a:solidFill>
                            <a:schemeClr val="bg1"/>
                          </a:solidFill>
                          <a:effectLst>
                            <a:outerShdw blurRad="38100" dist="38100" dir="2700000" algn="tl">
                              <a:srgbClr val="000000">
                                <a:alpha val="43137"/>
                              </a:srgbClr>
                            </a:outerShdw>
                          </a:effectLst>
                        </a:rPr>
                        <a:t>SLOW</a:t>
                      </a:r>
                      <a:endParaRPr lang="en-US" sz="1600" b="1" dirty="0">
                        <a:solidFill>
                          <a:schemeClr val="bg1"/>
                        </a:solidFill>
                        <a:effectLst>
                          <a:outerShdw blurRad="38100" dist="38100" dir="2700000" algn="tl">
                            <a:srgbClr val="000000">
                              <a:alpha val="43137"/>
                            </a:srgbClr>
                          </a:outerShdw>
                        </a:effectLst>
                      </a:endParaRPr>
                    </a:p>
                  </a:txBody>
                  <a:tcPr anchor="ctr">
                    <a:solidFill>
                      <a:schemeClr val="accent2">
                        <a:tint val="20000"/>
                        <a:alpha val="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1" dirty="0" smtClean="0">
                          <a:solidFill>
                            <a:schemeClr val="bg1"/>
                          </a:solidFill>
                          <a:effectLst>
                            <a:outerShdw blurRad="38100" dist="38100" dir="2700000" algn="tl">
                              <a:srgbClr val="000000">
                                <a:alpha val="43137"/>
                              </a:srgbClr>
                            </a:outerShdw>
                          </a:effectLst>
                        </a:rPr>
                        <a:t>HIGHER</a:t>
                      </a:r>
                    </a:p>
                  </a:txBody>
                  <a:tcPr anchor="ctr">
                    <a:solidFill>
                      <a:schemeClr val="accent2">
                        <a:tint val="20000"/>
                        <a:alpha val="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dirty="0" smtClean="0">
                          <a:solidFill>
                            <a:srgbClr val="FFFF00"/>
                          </a:solidFill>
                          <a:effectLst>
                            <a:outerShdw blurRad="38100" dist="38100" dir="2700000" algn="tl">
                              <a:srgbClr val="000000">
                                <a:alpha val="43137"/>
                              </a:srgbClr>
                            </a:outerShdw>
                          </a:effectLst>
                        </a:rPr>
                        <a:t>MELANGE: (basalt, peridotite, chert, greywacke, argillite)</a:t>
                      </a:r>
                    </a:p>
                  </a:txBody>
                  <a:tcPr anchor="ctr">
                    <a:solidFill>
                      <a:schemeClr val="accent2">
                        <a:tint val="20000"/>
                        <a:alpha val="0"/>
                      </a:schemeClr>
                    </a:solidFill>
                  </a:tcPr>
                </a:tc>
                <a:tc>
                  <a:txBody>
                    <a:bodyPr/>
                    <a:lstStyle/>
                    <a:p>
                      <a:pPr algn="ctr"/>
                      <a:r>
                        <a:rPr lang="en-US" sz="1600" b="1" dirty="0" smtClean="0">
                          <a:solidFill>
                            <a:schemeClr val="bg1"/>
                          </a:solidFill>
                          <a:effectLst>
                            <a:outerShdw blurRad="38100" dist="38100" dir="2700000" algn="tl">
                              <a:srgbClr val="000000">
                                <a:alpha val="43137"/>
                              </a:srgbClr>
                            </a:outerShdw>
                          </a:effectLst>
                        </a:rPr>
                        <a:t>Marine terraces, stacks,</a:t>
                      </a:r>
                      <a:r>
                        <a:rPr lang="en-US" sz="1600" b="1" baseline="0" dirty="0" smtClean="0">
                          <a:solidFill>
                            <a:schemeClr val="bg1"/>
                          </a:solidFill>
                          <a:effectLst>
                            <a:outerShdw blurRad="38100" dist="38100" dir="2700000" algn="tl">
                              <a:srgbClr val="000000">
                                <a:alpha val="43137"/>
                              </a:srgbClr>
                            </a:outerShdw>
                          </a:effectLst>
                        </a:rPr>
                        <a:t> arches, tombolos, drowned river valleys</a:t>
                      </a:r>
                      <a:endParaRPr lang="en-US" sz="1600" b="1" dirty="0">
                        <a:solidFill>
                          <a:schemeClr val="bg1"/>
                        </a:solidFill>
                        <a:effectLst>
                          <a:outerShdw blurRad="38100" dist="38100" dir="2700000" algn="tl">
                            <a:srgbClr val="000000">
                              <a:alpha val="43137"/>
                            </a:srgbClr>
                          </a:outerShdw>
                        </a:effectLst>
                      </a:endParaRPr>
                    </a:p>
                  </a:txBody>
                  <a:tcPr anchor="ctr">
                    <a:solidFill>
                      <a:schemeClr val="accent2">
                        <a:tint val="20000"/>
                        <a:alpha val="0"/>
                      </a:schemeClr>
                    </a:solidFill>
                  </a:tcPr>
                </a:tc>
              </a:tr>
              <a:tr h="1981592">
                <a:tc>
                  <a:txBody>
                    <a:bodyPr/>
                    <a:lstStyle/>
                    <a:p>
                      <a:pPr algn="ctr"/>
                      <a:r>
                        <a:rPr lang="en-US" b="1" dirty="0" smtClean="0">
                          <a:solidFill>
                            <a:schemeClr val="bg1"/>
                          </a:solidFill>
                          <a:effectLst>
                            <a:outerShdw blurRad="38100" dist="38100" dir="2700000" algn="tl">
                              <a:srgbClr val="000000">
                                <a:alpha val="43137"/>
                              </a:srgbClr>
                            </a:outerShdw>
                          </a:effectLst>
                        </a:rPr>
                        <a:t>KENAI</a:t>
                      </a:r>
                      <a:r>
                        <a:rPr lang="en-US" b="1" baseline="0" dirty="0" smtClean="0">
                          <a:solidFill>
                            <a:schemeClr val="bg1"/>
                          </a:solidFill>
                          <a:effectLst>
                            <a:outerShdw blurRad="38100" dist="38100" dir="2700000" algn="tl">
                              <a:srgbClr val="000000">
                                <a:alpha val="43137"/>
                              </a:srgbClr>
                            </a:outerShdw>
                          </a:effectLst>
                        </a:rPr>
                        <a:t> FJORDS</a:t>
                      </a:r>
                      <a:endParaRPr lang="en-US" b="1" dirty="0">
                        <a:solidFill>
                          <a:schemeClr val="bg1"/>
                        </a:solidFill>
                        <a:effectLst>
                          <a:outerShdw blurRad="38100" dist="38100" dir="2700000" algn="tl">
                            <a:srgbClr val="000000">
                              <a:alpha val="43137"/>
                            </a:srgbClr>
                          </a:outerShdw>
                        </a:effectLst>
                      </a:endParaRPr>
                    </a:p>
                  </a:txBody>
                  <a:tcPr anchor="ctr">
                    <a:solidFill>
                      <a:schemeClr val="accent2">
                        <a:tint val="20000"/>
                        <a:alpha val="0"/>
                      </a:schemeClr>
                    </a:solidFill>
                  </a:tcPr>
                </a:tc>
                <a:tc>
                  <a:txBody>
                    <a:bodyPr/>
                    <a:lstStyle/>
                    <a:p>
                      <a:pPr algn="ctr"/>
                      <a:r>
                        <a:rPr lang="en-US" b="1" dirty="0" smtClean="0">
                          <a:solidFill>
                            <a:schemeClr val="bg1"/>
                          </a:solidFill>
                          <a:effectLst>
                            <a:outerShdw blurRad="38100" dist="38100" dir="2700000" algn="tl">
                              <a:srgbClr val="000000">
                                <a:alpha val="43137"/>
                              </a:srgbClr>
                            </a:outerShdw>
                          </a:effectLst>
                        </a:rPr>
                        <a:t>MIDDLE</a:t>
                      </a:r>
                      <a:endParaRPr lang="en-US" b="1" dirty="0">
                        <a:solidFill>
                          <a:schemeClr val="bg1"/>
                        </a:solidFill>
                        <a:effectLst>
                          <a:outerShdw blurRad="38100" dist="38100" dir="2700000" algn="tl">
                            <a:srgbClr val="000000">
                              <a:alpha val="43137"/>
                            </a:srgbClr>
                          </a:outerShdw>
                        </a:effectLst>
                      </a:endParaRPr>
                    </a:p>
                  </a:txBody>
                  <a:tcPr anchor="ctr">
                    <a:solidFill>
                      <a:schemeClr val="accent2">
                        <a:tint val="20000"/>
                        <a:alpha val="0"/>
                      </a:schemeClr>
                    </a:solidFill>
                  </a:tcPr>
                </a:tc>
                <a:tc>
                  <a:txBody>
                    <a:bodyPr/>
                    <a:lstStyle/>
                    <a:p>
                      <a:pPr algn="ctr"/>
                      <a:r>
                        <a:rPr lang="en-US" b="1" dirty="0" smtClean="0">
                          <a:solidFill>
                            <a:schemeClr val="bg1"/>
                          </a:solidFill>
                          <a:effectLst>
                            <a:outerShdw blurRad="38100" dist="38100" dir="2700000" algn="tl">
                              <a:srgbClr val="000000">
                                <a:alpha val="43137"/>
                              </a:srgbClr>
                            </a:outerShdw>
                          </a:effectLst>
                        </a:rPr>
                        <a:t>MODERATE</a:t>
                      </a:r>
                      <a:endParaRPr lang="en-US" b="1" dirty="0">
                        <a:solidFill>
                          <a:schemeClr val="bg1"/>
                        </a:solidFill>
                        <a:effectLst>
                          <a:outerShdw blurRad="38100" dist="38100" dir="2700000" algn="tl">
                            <a:srgbClr val="000000">
                              <a:alpha val="43137"/>
                            </a:srgbClr>
                          </a:outerShdw>
                        </a:effectLst>
                      </a:endParaRPr>
                    </a:p>
                  </a:txBody>
                  <a:tcPr anchor="ctr">
                    <a:solidFill>
                      <a:schemeClr val="accent2">
                        <a:tint val="20000"/>
                        <a:alpha val="0"/>
                      </a:schemeClr>
                    </a:solidFill>
                  </a:tcPr>
                </a:tc>
                <a:tc>
                  <a:txBody>
                    <a:bodyPr/>
                    <a:lstStyle/>
                    <a:p>
                      <a:pPr algn="ctr"/>
                      <a:r>
                        <a:rPr lang="en-US" b="1" dirty="0" smtClean="0">
                          <a:solidFill>
                            <a:schemeClr val="bg1"/>
                          </a:solidFill>
                          <a:effectLst>
                            <a:outerShdw blurRad="38100" dist="38100" dir="2700000" algn="tl">
                              <a:srgbClr val="000000">
                                <a:alpha val="43137"/>
                              </a:srgbClr>
                            </a:outerShdw>
                          </a:effectLst>
                        </a:rPr>
                        <a:t>HIGH</a:t>
                      </a:r>
                      <a:endParaRPr lang="en-US" b="1" dirty="0">
                        <a:solidFill>
                          <a:schemeClr val="bg1"/>
                        </a:solidFill>
                        <a:effectLst>
                          <a:outerShdw blurRad="38100" dist="38100" dir="2700000" algn="tl">
                            <a:srgbClr val="000000">
                              <a:alpha val="43137"/>
                            </a:srgbClr>
                          </a:outerShdw>
                        </a:effectLst>
                      </a:endParaRPr>
                    </a:p>
                  </a:txBody>
                  <a:tcPr anchor="ctr">
                    <a:solidFill>
                      <a:schemeClr val="accent2">
                        <a:tint val="20000"/>
                        <a:alpha val="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1" dirty="0" smtClean="0">
                          <a:solidFill>
                            <a:schemeClr val="bg1"/>
                          </a:solidFill>
                          <a:effectLst>
                            <a:outerShdw blurRad="38100" dist="38100" dir="2700000" algn="tl">
                              <a:srgbClr val="000000">
                                <a:alpha val="43137"/>
                              </a:srgbClr>
                            </a:outerShdw>
                          </a:effectLst>
                        </a:rPr>
                        <a:t>HIGH Ophiolite, granite, mélange</a:t>
                      </a:r>
                      <a:endParaRPr lang="en-US" b="1" dirty="0">
                        <a:solidFill>
                          <a:schemeClr val="bg1"/>
                        </a:solidFill>
                        <a:effectLst>
                          <a:outerShdw blurRad="38100" dist="38100" dir="2700000" algn="tl">
                            <a:srgbClr val="000000">
                              <a:alpha val="43137"/>
                            </a:srgbClr>
                          </a:outerShdw>
                        </a:effectLst>
                      </a:endParaRPr>
                    </a:p>
                  </a:txBody>
                  <a:tcPr anchor="ctr">
                    <a:solidFill>
                      <a:schemeClr val="accent2">
                        <a:tint val="20000"/>
                        <a:alpha val="0"/>
                      </a:schemeClr>
                    </a:solidFill>
                  </a:tcPr>
                </a:tc>
                <a:tc>
                  <a:txBody>
                    <a:bodyPr/>
                    <a:lstStyle/>
                    <a:p>
                      <a:pPr algn="ctr"/>
                      <a:r>
                        <a:rPr lang="en-US" b="1" dirty="0" smtClean="0">
                          <a:solidFill>
                            <a:schemeClr val="bg1"/>
                          </a:solidFill>
                          <a:effectLst>
                            <a:outerShdw blurRad="38100" dist="38100" dir="2700000" algn="tl">
                              <a:srgbClr val="000000">
                                <a:alpha val="43137"/>
                              </a:srgbClr>
                            </a:outerShdw>
                          </a:effectLst>
                        </a:rPr>
                        <a:t>Fjords,</a:t>
                      </a:r>
                      <a:r>
                        <a:rPr lang="en-US" b="1" baseline="0" dirty="0" smtClean="0">
                          <a:solidFill>
                            <a:schemeClr val="bg1"/>
                          </a:solidFill>
                          <a:effectLst>
                            <a:outerShdw blurRad="38100" dist="38100" dir="2700000" algn="tl">
                              <a:srgbClr val="000000">
                                <a:alpha val="43137"/>
                              </a:srgbClr>
                            </a:outerShdw>
                          </a:effectLst>
                        </a:rPr>
                        <a:t> stacks, arches</a:t>
                      </a:r>
                      <a:endParaRPr lang="en-US" b="1" dirty="0">
                        <a:solidFill>
                          <a:schemeClr val="bg1"/>
                        </a:solidFill>
                        <a:effectLst>
                          <a:outerShdw blurRad="38100" dist="38100" dir="2700000" algn="tl">
                            <a:srgbClr val="000000">
                              <a:alpha val="43137"/>
                            </a:srgbClr>
                          </a:outerShdw>
                        </a:effectLst>
                      </a:endParaRPr>
                    </a:p>
                  </a:txBody>
                  <a:tcPr anchor="ctr">
                    <a:solidFill>
                      <a:schemeClr val="accent2">
                        <a:tint val="20000"/>
                        <a:alpha val="0"/>
                      </a:schemeClr>
                    </a:solidFill>
                  </a:tcPr>
                </a:tc>
              </a:tr>
            </a:tbl>
          </a:graphicData>
        </a:graphic>
      </p:graphicFrame>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4" descr="qfltect2"/>
          <p:cNvPicPr>
            <a:picLocks noChangeAspect="1" noChangeArrowheads="1"/>
          </p:cNvPicPr>
          <p:nvPr/>
        </p:nvPicPr>
        <p:blipFill>
          <a:blip r:embed="rId3"/>
          <a:srcRect/>
          <a:stretch>
            <a:fillRect/>
          </a:stretch>
        </p:blipFill>
        <p:spPr bwMode="auto">
          <a:xfrm>
            <a:off x="381000" y="33338"/>
            <a:ext cx="8458200" cy="6824662"/>
          </a:xfrm>
          <a:prstGeom prst="rect">
            <a:avLst/>
          </a:prstGeom>
          <a:noFill/>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DSCN0532"/>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35843" name="AutoShape 3"/>
          <p:cNvSpPr>
            <a:spLocks noChangeArrowheads="1"/>
          </p:cNvSpPr>
          <p:nvPr/>
        </p:nvSpPr>
        <p:spPr bwMode="auto">
          <a:xfrm>
            <a:off x="4572000" y="685800"/>
            <a:ext cx="3429000" cy="1447800"/>
          </a:xfrm>
          <a:prstGeom prst="cloudCallout">
            <a:avLst>
              <a:gd name="adj1" fmla="val -42083"/>
              <a:gd name="adj2" fmla="val 82838"/>
            </a:avLst>
          </a:prstGeom>
          <a:solidFill>
            <a:schemeClr val="bg1"/>
          </a:solidFill>
          <a:ln w="38100">
            <a:solidFill>
              <a:schemeClr val="bg1"/>
            </a:solidFill>
            <a:round/>
            <a:headEnd/>
            <a:tailEnd/>
          </a:ln>
        </p:spPr>
        <p:txBody>
          <a:bodyPr/>
          <a:lstStyle/>
          <a:p>
            <a:endParaRPr lang="en-US"/>
          </a:p>
        </p:txBody>
      </p:sp>
      <p:sp>
        <p:nvSpPr>
          <p:cNvPr id="35844" name="Text Box 4"/>
          <p:cNvSpPr txBox="1">
            <a:spLocks noChangeArrowheads="1"/>
          </p:cNvSpPr>
          <p:nvPr/>
        </p:nvSpPr>
        <p:spPr bwMode="auto">
          <a:xfrm>
            <a:off x="762000" y="1371600"/>
            <a:ext cx="2819400" cy="519113"/>
          </a:xfrm>
          <a:prstGeom prst="rect">
            <a:avLst/>
          </a:prstGeom>
          <a:noFill/>
          <a:ln w="38100">
            <a:noFill/>
            <a:miter lim="800000"/>
            <a:headEnd/>
            <a:tailEnd/>
          </a:ln>
        </p:spPr>
        <p:txBody>
          <a:bodyPr>
            <a:spAutoFit/>
          </a:bodyPr>
          <a:lstStyle/>
          <a:p>
            <a:pPr>
              <a:spcBef>
                <a:spcPct val="50000"/>
              </a:spcBef>
            </a:pPr>
            <a:endParaRPr lang="en-US"/>
          </a:p>
        </p:txBody>
      </p:sp>
      <p:sp>
        <p:nvSpPr>
          <p:cNvPr id="35845" name="Text Box 5"/>
          <p:cNvSpPr txBox="1">
            <a:spLocks noChangeArrowheads="1"/>
          </p:cNvSpPr>
          <p:nvPr/>
        </p:nvSpPr>
        <p:spPr bwMode="auto">
          <a:xfrm>
            <a:off x="4648200" y="997803"/>
            <a:ext cx="3276600" cy="830997"/>
          </a:xfrm>
          <a:prstGeom prst="rect">
            <a:avLst/>
          </a:prstGeom>
          <a:noFill/>
          <a:ln w="38100">
            <a:noFill/>
            <a:miter lim="800000"/>
            <a:headEnd/>
            <a:tailEnd/>
          </a:ln>
        </p:spPr>
        <p:txBody>
          <a:bodyPr wrap="square">
            <a:spAutoFit/>
          </a:bodyPr>
          <a:lstStyle/>
          <a:p>
            <a:pPr>
              <a:spcBef>
                <a:spcPct val="50000"/>
              </a:spcBef>
            </a:pPr>
            <a:r>
              <a:rPr lang="en-US" sz="2400" dirty="0" smtClean="0">
                <a:solidFill>
                  <a:schemeClr val="tx1"/>
                </a:solidFill>
              </a:rPr>
              <a:t>Wacky?! Who you calling wacky?</a:t>
            </a:r>
            <a:endParaRPr lang="en-US" sz="2400" dirty="0">
              <a:solidFill>
                <a:schemeClr val="tx1"/>
              </a:solidFill>
            </a:endParaRPr>
          </a:p>
        </p:txBody>
      </p:sp>
      <p:sp>
        <p:nvSpPr>
          <p:cNvPr id="6" name="TextBox 5"/>
          <p:cNvSpPr txBox="1"/>
          <p:nvPr/>
        </p:nvSpPr>
        <p:spPr>
          <a:xfrm>
            <a:off x="3009900" y="4267200"/>
            <a:ext cx="3124200" cy="533400"/>
          </a:xfrm>
          <a:prstGeom prst="rect">
            <a:avLst/>
          </a:prstGeom>
          <a:noFill/>
        </p:spPr>
        <p:txBody>
          <a:bodyPr wrap="square" rtlCol="0">
            <a:spAutoFit/>
          </a:bodyPr>
          <a:lstStyle/>
          <a:p>
            <a:r>
              <a:rPr lang="en-US" dirty="0" smtClean="0">
                <a:effectLst>
                  <a:outerShdw blurRad="38100" dist="38100" dir="2700000" algn="tl">
                    <a:srgbClr val="000000">
                      <a:alpha val="43137"/>
                    </a:srgbClr>
                  </a:outerShdw>
                </a:effectLst>
              </a:rPr>
              <a:t>Meta-greywacke</a:t>
            </a:r>
            <a:endParaRPr lang="en-US"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6866" name="Picture 2" descr="S chile Alaska high sed"/>
          <p:cNvPicPr>
            <a:picLocks noChangeAspect="1" noChangeArrowheads="1"/>
          </p:cNvPicPr>
          <p:nvPr/>
        </p:nvPicPr>
        <p:blipFill>
          <a:blip r:embed="rId3"/>
          <a:srcRect b="1128"/>
          <a:stretch>
            <a:fillRect/>
          </a:stretch>
        </p:blipFill>
        <p:spPr bwMode="auto">
          <a:xfrm>
            <a:off x="0" y="1447800"/>
            <a:ext cx="9144000" cy="3200400"/>
          </a:xfrm>
          <a:prstGeom prst="rect">
            <a:avLst/>
          </a:prstGeom>
          <a:noFill/>
          <a:ln w="9525">
            <a:noFill/>
            <a:miter lim="800000"/>
            <a:headEnd/>
            <a:tailEnd/>
          </a:ln>
        </p:spPr>
      </p:pic>
      <p:sp>
        <p:nvSpPr>
          <p:cNvPr id="36867" name="Line 7"/>
          <p:cNvSpPr>
            <a:spLocks noChangeShapeType="1"/>
          </p:cNvSpPr>
          <p:nvPr/>
        </p:nvSpPr>
        <p:spPr bwMode="auto">
          <a:xfrm flipV="1">
            <a:off x="6324600" y="3048000"/>
            <a:ext cx="0" cy="762000"/>
          </a:xfrm>
          <a:prstGeom prst="line">
            <a:avLst/>
          </a:prstGeom>
          <a:noFill/>
          <a:ln w="85725">
            <a:solidFill>
              <a:srgbClr val="3366FF"/>
            </a:solidFill>
            <a:round/>
            <a:headEnd/>
            <a:tailEnd type="triangle" w="med" len="med"/>
          </a:ln>
        </p:spPr>
        <p:txBody>
          <a:bodyPr/>
          <a:lstStyle/>
          <a:p>
            <a:endParaRPr lang="en-US"/>
          </a:p>
        </p:txBody>
      </p:sp>
      <p:sp>
        <p:nvSpPr>
          <p:cNvPr id="36868" name="Line 8"/>
          <p:cNvSpPr>
            <a:spLocks noChangeShapeType="1"/>
          </p:cNvSpPr>
          <p:nvPr/>
        </p:nvSpPr>
        <p:spPr bwMode="auto">
          <a:xfrm flipV="1">
            <a:off x="5638800" y="3124200"/>
            <a:ext cx="0" cy="609600"/>
          </a:xfrm>
          <a:prstGeom prst="line">
            <a:avLst/>
          </a:prstGeom>
          <a:noFill/>
          <a:ln w="85725">
            <a:solidFill>
              <a:srgbClr val="3366FF"/>
            </a:solidFill>
            <a:round/>
            <a:headEnd/>
            <a:tailEnd type="triangle" w="med" len="med"/>
          </a:ln>
        </p:spPr>
        <p:txBody>
          <a:bodyPr/>
          <a:lstStyle/>
          <a:p>
            <a:endParaRPr lang="en-US"/>
          </a:p>
        </p:txBody>
      </p:sp>
      <p:sp>
        <p:nvSpPr>
          <p:cNvPr id="36869" name="Line 9"/>
          <p:cNvSpPr>
            <a:spLocks noChangeShapeType="1"/>
          </p:cNvSpPr>
          <p:nvPr/>
        </p:nvSpPr>
        <p:spPr bwMode="auto">
          <a:xfrm flipV="1">
            <a:off x="4953000" y="3200400"/>
            <a:ext cx="0" cy="457200"/>
          </a:xfrm>
          <a:prstGeom prst="line">
            <a:avLst/>
          </a:prstGeom>
          <a:noFill/>
          <a:ln w="85725">
            <a:solidFill>
              <a:srgbClr val="3366FF"/>
            </a:solidFill>
            <a:round/>
            <a:headEnd/>
            <a:tailEnd type="triangle" w="med" len="med"/>
          </a:ln>
        </p:spPr>
        <p:txBody>
          <a:bodyPr/>
          <a:lstStyle/>
          <a:p>
            <a:endParaRPr lang="en-US"/>
          </a:p>
        </p:txBody>
      </p:sp>
      <p:sp>
        <p:nvSpPr>
          <p:cNvPr id="36870" name="Text Box 10"/>
          <p:cNvSpPr txBox="1">
            <a:spLocks noChangeArrowheads="1"/>
          </p:cNvSpPr>
          <p:nvPr/>
        </p:nvSpPr>
        <p:spPr bwMode="auto">
          <a:xfrm>
            <a:off x="4343400" y="2590800"/>
            <a:ext cx="3276600" cy="519113"/>
          </a:xfrm>
          <a:prstGeom prst="rect">
            <a:avLst/>
          </a:prstGeom>
          <a:noFill/>
          <a:ln w="38100">
            <a:noFill/>
            <a:miter lim="800000"/>
            <a:headEnd/>
            <a:tailEnd/>
          </a:ln>
        </p:spPr>
        <p:txBody>
          <a:bodyPr>
            <a:spAutoFit/>
          </a:bodyPr>
          <a:lstStyle/>
          <a:p>
            <a:pPr>
              <a:spcBef>
                <a:spcPct val="50000"/>
              </a:spcBef>
            </a:pPr>
            <a:r>
              <a:rPr lang="en-US">
                <a:solidFill>
                  <a:srgbClr val="3333FF"/>
                </a:solidFill>
              </a:rPr>
              <a:t>H</a:t>
            </a:r>
            <a:r>
              <a:rPr lang="en-US" baseline="-25000">
                <a:solidFill>
                  <a:srgbClr val="3333FF"/>
                </a:solidFill>
              </a:rPr>
              <a:t>2</a:t>
            </a:r>
            <a:r>
              <a:rPr lang="en-US">
                <a:solidFill>
                  <a:srgbClr val="3333FF"/>
                </a:solidFill>
              </a:rPr>
              <a:t>0</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3" descr="quartz-in-stone"/>
          <p:cNvPicPr>
            <a:picLocks noChangeAspect="1" noChangeArrowheads="1"/>
          </p:cNvPicPr>
          <p:nvPr/>
        </p:nvPicPr>
        <p:blipFill>
          <a:blip r:embed="rId3"/>
          <a:srcRect/>
          <a:stretch>
            <a:fillRect/>
          </a:stretch>
        </p:blipFill>
        <p:spPr bwMode="auto">
          <a:xfrm>
            <a:off x="0" y="762000"/>
            <a:ext cx="9144000" cy="6096000"/>
          </a:xfrm>
          <a:prstGeom prst="rect">
            <a:avLst/>
          </a:prstGeom>
          <a:noFill/>
          <a:ln w="9525">
            <a:noFill/>
            <a:miter lim="800000"/>
            <a:headEnd/>
            <a:tailEnd/>
          </a:ln>
        </p:spPr>
      </p:pic>
      <p:sp>
        <p:nvSpPr>
          <p:cNvPr id="37891" name="Text Box 4"/>
          <p:cNvSpPr txBox="1">
            <a:spLocks noChangeArrowheads="1"/>
          </p:cNvSpPr>
          <p:nvPr/>
        </p:nvSpPr>
        <p:spPr bwMode="auto">
          <a:xfrm>
            <a:off x="0" y="152400"/>
            <a:ext cx="9144000" cy="519113"/>
          </a:xfrm>
          <a:prstGeom prst="rect">
            <a:avLst/>
          </a:prstGeom>
          <a:noFill/>
          <a:ln w="38100">
            <a:noFill/>
            <a:miter lim="800000"/>
            <a:headEnd/>
            <a:tailEnd/>
          </a:ln>
        </p:spPr>
        <p:txBody>
          <a:bodyPr>
            <a:spAutoFit/>
          </a:bodyPr>
          <a:lstStyle/>
          <a:p>
            <a:pPr>
              <a:spcBef>
                <a:spcPct val="50000"/>
              </a:spcBef>
            </a:pPr>
            <a:r>
              <a:rPr lang="en-US" dirty="0"/>
              <a:t>Quartz veining in greywacke</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ext Box 2"/>
          <p:cNvSpPr txBox="1">
            <a:spLocks noChangeArrowheads="1"/>
          </p:cNvSpPr>
          <p:nvPr/>
        </p:nvSpPr>
        <p:spPr bwMode="auto">
          <a:xfrm>
            <a:off x="1981200" y="2010568"/>
            <a:ext cx="5181600" cy="2836863"/>
          </a:xfrm>
          <a:prstGeom prst="rect">
            <a:avLst/>
          </a:prstGeom>
          <a:noFill/>
          <a:ln w="38100">
            <a:noFill/>
            <a:miter lim="800000"/>
            <a:headEnd/>
            <a:tailEnd/>
          </a:ln>
        </p:spPr>
        <p:txBody>
          <a:bodyPr wrap="square">
            <a:spAutoFit/>
          </a:bodyPr>
          <a:lstStyle/>
          <a:p>
            <a:pPr marL="342900" indent="-342900">
              <a:spcBef>
                <a:spcPct val="50000"/>
              </a:spcBef>
            </a:pPr>
            <a:r>
              <a:rPr lang="en-US" sz="3600" u="sng" dirty="0">
                <a:solidFill>
                  <a:schemeClr val="accent3"/>
                </a:solidFill>
              </a:rPr>
              <a:t>Franciscan Mélange</a:t>
            </a:r>
            <a:endParaRPr lang="en-US" sz="3600" u="sng" dirty="0"/>
          </a:p>
          <a:p>
            <a:pPr marL="342900" indent="-342900" algn="l">
              <a:spcBef>
                <a:spcPct val="50000"/>
              </a:spcBef>
              <a:buFontTx/>
              <a:buAutoNum type="arabicPeriod"/>
            </a:pPr>
            <a:r>
              <a:rPr lang="en-US" sz="3200" dirty="0"/>
              <a:t> </a:t>
            </a:r>
            <a:r>
              <a:rPr lang="en-US" sz="3200" dirty="0" smtClean="0"/>
              <a:t>Terrigenous </a:t>
            </a:r>
            <a:r>
              <a:rPr lang="en-US" sz="3200" dirty="0"/>
              <a:t>Sediment</a:t>
            </a:r>
          </a:p>
          <a:p>
            <a:pPr marL="342900" indent="-342900" algn="l">
              <a:spcBef>
                <a:spcPct val="50000"/>
              </a:spcBef>
              <a:buFontTx/>
              <a:buAutoNum type="arabicPeriod"/>
            </a:pPr>
            <a:r>
              <a:rPr lang="en-US" sz="3200" dirty="0">
                <a:solidFill>
                  <a:srgbClr val="FFFF00"/>
                </a:solidFill>
              </a:rPr>
              <a:t> </a:t>
            </a:r>
            <a:r>
              <a:rPr lang="en-US" sz="3200" dirty="0" smtClean="0">
                <a:solidFill>
                  <a:srgbClr val="FFFF00"/>
                </a:solidFill>
              </a:rPr>
              <a:t>Biogenous </a:t>
            </a:r>
            <a:r>
              <a:rPr lang="en-US" sz="3200" dirty="0">
                <a:solidFill>
                  <a:srgbClr val="FFFF00"/>
                </a:solidFill>
              </a:rPr>
              <a:t>Sediment</a:t>
            </a:r>
          </a:p>
          <a:p>
            <a:pPr marL="342900" indent="-342900" algn="l">
              <a:spcBef>
                <a:spcPct val="50000"/>
              </a:spcBef>
              <a:buFontTx/>
              <a:buAutoNum type="arabicPeriod"/>
            </a:pPr>
            <a:r>
              <a:rPr lang="en-US" sz="3200" dirty="0">
                <a:solidFill>
                  <a:schemeClr val="accent3"/>
                </a:solidFill>
              </a:rPr>
              <a:t> Oceanic </a:t>
            </a:r>
            <a:r>
              <a:rPr lang="en-US" sz="3200" dirty="0" smtClean="0">
                <a:solidFill>
                  <a:schemeClr val="accent3"/>
                </a:solidFill>
              </a:rPr>
              <a:t>Crust / Mantle</a:t>
            </a:r>
            <a:endParaRPr lang="en-US" sz="3200" dirty="0">
              <a:solidFill>
                <a:schemeClr val="accent3"/>
              </a:solidFill>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dredge08"/>
          <p:cNvPicPr>
            <a:picLocks noChangeAspect="1" noChangeArrowheads="1"/>
          </p:cNvPicPr>
          <p:nvPr/>
        </p:nvPicPr>
        <p:blipFill>
          <a:blip r:embed="rId3"/>
          <a:srcRect/>
          <a:stretch>
            <a:fillRect/>
          </a:stretch>
        </p:blipFill>
        <p:spPr bwMode="auto">
          <a:xfrm>
            <a:off x="0" y="762000"/>
            <a:ext cx="9144000" cy="6096000"/>
          </a:xfrm>
          <a:prstGeom prst="rect">
            <a:avLst/>
          </a:prstGeom>
          <a:noFill/>
          <a:ln w="9525">
            <a:noFill/>
            <a:miter lim="800000"/>
            <a:headEnd/>
            <a:tailEnd/>
          </a:ln>
        </p:spPr>
      </p:pic>
      <p:sp>
        <p:nvSpPr>
          <p:cNvPr id="39939" name="Text Box 3"/>
          <p:cNvSpPr txBox="1">
            <a:spLocks noChangeArrowheads="1"/>
          </p:cNvSpPr>
          <p:nvPr/>
        </p:nvSpPr>
        <p:spPr bwMode="auto">
          <a:xfrm>
            <a:off x="0" y="152400"/>
            <a:ext cx="9144000" cy="519113"/>
          </a:xfrm>
          <a:prstGeom prst="rect">
            <a:avLst/>
          </a:prstGeom>
          <a:noFill/>
          <a:ln w="38100">
            <a:noFill/>
            <a:miter lim="800000"/>
            <a:headEnd/>
            <a:tailEnd/>
          </a:ln>
        </p:spPr>
        <p:txBody>
          <a:bodyPr>
            <a:spAutoFit/>
          </a:bodyPr>
          <a:lstStyle/>
          <a:p>
            <a:pPr>
              <a:spcBef>
                <a:spcPct val="50000"/>
              </a:spcBef>
            </a:pPr>
            <a:r>
              <a:rPr lang="en-US" dirty="0"/>
              <a:t>Dredge haul off Nicaragua</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dredge16"/>
          <p:cNvPicPr>
            <a:picLocks noChangeAspect="1" noChangeArrowheads="1"/>
          </p:cNvPicPr>
          <p:nvPr/>
        </p:nvPicPr>
        <p:blipFill>
          <a:blip r:embed="rId3"/>
          <a:srcRect/>
          <a:stretch>
            <a:fillRect/>
          </a:stretch>
        </p:blipFill>
        <p:spPr bwMode="auto">
          <a:xfrm>
            <a:off x="0" y="762000"/>
            <a:ext cx="9144000" cy="6096000"/>
          </a:xfrm>
          <a:prstGeom prst="rect">
            <a:avLst/>
          </a:prstGeom>
          <a:noFill/>
          <a:ln w="9525">
            <a:noFill/>
            <a:miter lim="800000"/>
            <a:headEnd/>
            <a:tailEnd/>
          </a:ln>
        </p:spPr>
      </p:pic>
      <p:sp>
        <p:nvSpPr>
          <p:cNvPr id="40963" name="Line 3"/>
          <p:cNvSpPr>
            <a:spLocks noChangeShapeType="1"/>
          </p:cNvSpPr>
          <p:nvPr/>
        </p:nvSpPr>
        <p:spPr bwMode="auto">
          <a:xfrm flipH="1">
            <a:off x="4341813" y="1601788"/>
            <a:ext cx="758825" cy="1901825"/>
          </a:xfrm>
          <a:prstGeom prst="line">
            <a:avLst/>
          </a:prstGeom>
          <a:noFill/>
          <a:ln w="38100">
            <a:solidFill>
              <a:schemeClr val="bg1"/>
            </a:solidFill>
            <a:round/>
            <a:headEnd/>
            <a:tailEnd type="triangle" w="med" len="med"/>
          </a:ln>
        </p:spPr>
        <p:txBody>
          <a:bodyPr/>
          <a:lstStyle/>
          <a:p>
            <a:endParaRPr lang="en-US"/>
          </a:p>
        </p:txBody>
      </p:sp>
      <p:sp>
        <p:nvSpPr>
          <p:cNvPr id="40964" name="Line 4"/>
          <p:cNvSpPr>
            <a:spLocks noChangeShapeType="1"/>
          </p:cNvSpPr>
          <p:nvPr/>
        </p:nvSpPr>
        <p:spPr bwMode="auto">
          <a:xfrm flipH="1" flipV="1">
            <a:off x="4876800" y="4800600"/>
            <a:ext cx="1371600" cy="685800"/>
          </a:xfrm>
          <a:prstGeom prst="line">
            <a:avLst/>
          </a:prstGeom>
          <a:noFill/>
          <a:ln w="38100">
            <a:solidFill>
              <a:schemeClr val="bg1"/>
            </a:solidFill>
            <a:round/>
            <a:headEnd/>
            <a:tailEnd type="triangle" w="med" len="med"/>
          </a:ln>
        </p:spPr>
        <p:txBody>
          <a:bodyPr/>
          <a:lstStyle/>
          <a:p>
            <a:endParaRPr lang="en-US"/>
          </a:p>
        </p:txBody>
      </p:sp>
      <p:sp>
        <p:nvSpPr>
          <p:cNvPr id="40965" name="Line 5"/>
          <p:cNvSpPr>
            <a:spLocks noChangeShapeType="1"/>
          </p:cNvSpPr>
          <p:nvPr/>
        </p:nvSpPr>
        <p:spPr bwMode="auto">
          <a:xfrm>
            <a:off x="1600200" y="2209800"/>
            <a:ext cx="1295400" cy="2438400"/>
          </a:xfrm>
          <a:prstGeom prst="line">
            <a:avLst/>
          </a:prstGeom>
          <a:noFill/>
          <a:ln w="38100">
            <a:solidFill>
              <a:schemeClr val="bg1"/>
            </a:solidFill>
            <a:round/>
            <a:headEnd/>
            <a:tailEnd type="triangle" w="med" len="med"/>
          </a:ln>
        </p:spPr>
        <p:txBody>
          <a:bodyPr/>
          <a:lstStyle/>
          <a:p>
            <a:endParaRPr lang="en-US"/>
          </a:p>
        </p:txBody>
      </p:sp>
      <p:sp>
        <p:nvSpPr>
          <p:cNvPr id="40966" name="Text Box 6"/>
          <p:cNvSpPr txBox="1">
            <a:spLocks noChangeArrowheads="1"/>
          </p:cNvSpPr>
          <p:nvPr/>
        </p:nvSpPr>
        <p:spPr bwMode="auto">
          <a:xfrm>
            <a:off x="0" y="1676400"/>
            <a:ext cx="2514600" cy="519113"/>
          </a:xfrm>
          <a:prstGeom prst="rect">
            <a:avLst/>
          </a:prstGeom>
          <a:noFill/>
          <a:ln w="38100">
            <a:noFill/>
            <a:miter lim="800000"/>
            <a:headEnd/>
            <a:tailEnd/>
          </a:ln>
        </p:spPr>
        <p:txBody>
          <a:bodyPr>
            <a:spAutoFit/>
          </a:bodyPr>
          <a:lstStyle/>
          <a:p>
            <a:pPr>
              <a:spcBef>
                <a:spcPct val="50000"/>
              </a:spcBef>
            </a:pPr>
            <a:r>
              <a:rPr lang="en-US" dirty="0">
                <a:effectLst>
                  <a:outerShdw blurRad="38100" dist="38100" dir="2700000" algn="tl">
                    <a:srgbClr val="000000">
                      <a:alpha val="43137"/>
                    </a:srgbClr>
                  </a:outerShdw>
                </a:effectLst>
              </a:rPr>
              <a:t>Red Chert</a:t>
            </a:r>
          </a:p>
        </p:txBody>
      </p:sp>
      <p:sp>
        <p:nvSpPr>
          <p:cNvPr id="40967" name="Text Box 7"/>
          <p:cNvSpPr txBox="1">
            <a:spLocks noChangeArrowheads="1"/>
          </p:cNvSpPr>
          <p:nvPr/>
        </p:nvSpPr>
        <p:spPr bwMode="auto">
          <a:xfrm>
            <a:off x="3810000" y="1143000"/>
            <a:ext cx="2514600" cy="519113"/>
          </a:xfrm>
          <a:prstGeom prst="rect">
            <a:avLst/>
          </a:prstGeom>
          <a:noFill/>
          <a:ln w="38100">
            <a:noFill/>
            <a:miter lim="800000"/>
            <a:headEnd/>
            <a:tailEnd/>
          </a:ln>
        </p:spPr>
        <p:txBody>
          <a:bodyPr>
            <a:spAutoFit/>
          </a:bodyPr>
          <a:lstStyle/>
          <a:p>
            <a:pPr>
              <a:spcBef>
                <a:spcPct val="50000"/>
              </a:spcBef>
            </a:pPr>
            <a:r>
              <a:rPr lang="en-US" dirty="0">
                <a:effectLst>
                  <a:outerShdw blurRad="38100" dist="38100" dir="2700000" algn="tl">
                    <a:srgbClr val="000000">
                      <a:alpha val="43137"/>
                    </a:srgbClr>
                  </a:outerShdw>
                </a:effectLst>
              </a:rPr>
              <a:t>Limestone</a:t>
            </a:r>
          </a:p>
        </p:txBody>
      </p:sp>
      <p:sp>
        <p:nvSpPr>
          <p:cNvPr id="40968" name="Text Box 8"/>
          <p:cNvSpPr txBox="1">
            <a:spLocks noChangeArrowheads="1"/>
          </p:cNvSpPr>
          <p:nvPr/>
        </p:nvSpPr>
        <p:spPr bwMode="auto">
          <a:xfrm>
            <a:off x="6248400" y="5334000"/>
            <a:ext cx="2209800" cy="946150"/>
          </a:xfrm>
          <a:prstGeom prst="rect">
            <a:avLst/>
          </a:prstGeom>
          <a:noFill/>
          <a:ln w="38100">
            <a:noFill/>
            <a:miter lim="800000"/>
            <a:headEnd/>
            <a:tailEnd/>
          </a:ln>
        </p:spPr>
        <p:txBody>
          <a:bodyPr>
            <a:spAutoFit/>
          </a:bodyPr>
          <a:lstStyle/>
          <a:p>
            <a:pPr>
              <a:spcBef>
                <a:spcPct val="50000"/>
              </a:spcBef>
            </a:pPr>
            <a:r>
              <a:rPr lang="en-US" dirty="0">
                <a:effectLst>
                  <a:outerShdw blurRad="38100" dist="38100" dir="2700000" algn="tl">
                    <a:srgbClr val="000000">
                      <a:alpha val="43137"/>
                    </a:srgbClr>
                  </a:outerShdw>
                </a:effectLst>
              </a:rPr>
              <a:t>Greenstone (basalt)</a:t>
            </a:r>
          </a:p>
        </p:txBody>
      </p:sp>
      <p:sp>
        <p:nvSpPr>
          <p:cNvPr id="40969" name="Text Box 9"/>
          <p:cNvSpPr txBox="1">
            <a:spLocks noChangeArrowheads="1"/>
          </p:cNvSpPr>
          <p:nvPr/>
        </p:nvSpPr>
        <p:spPr bwMode="auto">
          <a:xfrm>
            <a:off x="0" y="152400"/>
            <a:ext cx="9144000" cy="519113"/>
          </a:xfrm>
          <a:prstGeom prst="rect">
            <a:avLst/>
          </a:prstGeom>
          <a:noFill/>
          <a:ln w="38100">
            <a:noFill/>
            <a:miter lim="800000"/>
            <a:headEnd/>
            <a:tailEnd/>
          </a:ln>
        </p:spPr>
        <p:txBody>
          <a:bodyPr>
            <a:spAutoFit/>
          </a:bodyPr>
          <a:lstStyle/>
          <a:p>
            <a:pPr>
              <a:spcBef>
                <a:spcPct val="50000"/>
              </a:spcBef>
            </a:pPr>
            <a:r>
              <a:rPr lang="en-US" dirty="0"/>
              <a:t>Wedgie Wannabes</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1986" name="Picture 2" descr="sedDistribution"/>
          <p:cNvPicPr>
            <a:picLocks noChangeAspect="1" noChangeArrowheads="1"/>
          </p:cNvPicPr>
          <p:nvPr/>
        </p:nvPicPr>
        <p:blipFill>
          <a:blip r:embed="rId3"/>
          <a:srcRect/>
          <a:stretch>
            <a:fillRect/>
          </a:stretch>
        </p:blipFill>
        <p:spPr bwMode="auto">
          <a:xfrm>
            <a:off x="0" y="266700"/>
            <a:ext cx="9144000" cy="65913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calc ooze"/>
          <p:cNvPicPr>
            <a:picLocks noChangeAspect="1" noChangeArrowheads="1"/>
          </p:cNvPicPr>
          <p:nvPr/>
        </p:nvPicPr>
        <p:blipFill>
          <a:blip r:embed="rId3">
            <a:lum bright="10000" contrast="5000"/>
          </a:blip>
          <a:srcRect l="-201" b="-363"/>
          <a:stretch>
            <a:fillRect/>
          </a:stretch>
        </p:blipFill>
        <p:spPr bwMode="auto">
          <a:xfrm>
            <a:off x="3886200" y="0"/>
            <a:ext cx="5257800" cy="3406775"/>
          </a:xfrm>
          <a:prstGeom prst="rect">
            <a:avLst/>
          </a:prstGeom>
          <a:noFill/>
          <a:ln w="9525">
            <a:noFill/>
            <a:miter lim="800000"/>
            <a:headEnd/>
            <a:tailEnd/>
          </a:ln>
          <a:scene3d>
            <a:camera prst="orthographicFront"/>
            <a:lightRig rig="threePt" dir="t"/>
          </a:scene3d>
          <a:sp3d>
            <a:bevelT/>
          </a:sp3d>
        </p:spPr>
      </p:pic>
      <p:pic>
        <p:nvPicPr>
          <p:cNvPr id="43011" name="Picture 3" descr="calc ooze basalt"/>
          <p:cNvPicPr>
            <a:picLocks noChangeAspect="1" noChangeArrowheads="1"/>
          </p:cNvPicPr>
          <p:nvPr/>
        </p:nvPicPr>
        <p:blipFill>
          <a:blip r:embed="rId4"/>
          <a:srcRect/>
          <a:stretch>
            <a:fillRect/>
          </a:stretch>
        </p:blipFill>
        <p:spPr bwMode="auto">
          <a:xfrm>
            <a:off x="3962400" y="3427413"/>
            <a:ext cx="5181600" cy="3430587"/>
          </a:xfrm>
          <a:prstGeom prst="rect">
            <a:avLst/>
          </a:prstGeom>
          <a:noFill/>
          <a:ln w="9525">
            <a:noFill/>
            <a:miter lim="800000"/>
            <a:headEnd/>
            <a:tailEnd/>
          </a:ln>
          <a:scene3d>
            <a:camera prst="orthographicFront"/>
            <a:lightRig rig="threePt" dir="t"/>
          </a:scene3d>
          <a:sp3d>
            <a:bevelT/>
          </a:sp3d>
        </p:spPr>
      </p:pic>
      <p:pic>
        <p:nvPicPr>
          <p:cNvPr id="43012" name="Picture 4" descr="mucky gump"/>
          <p:cNvPicPr>
            <a:picLocks noChangeAspect="1" noChangeArrowheads="1"/>
          </p:cNvPicPr>
          <p:nvPr/>
        </p:nvPicPr>
        <p:blipFill>
          <a:blip r:embed="rId5">
            <a:lum bright="13000" contrast="10000"/>
          </a:blip>
          <a:srcRect/>
          <a:stretch>
            <a:fillRect/>
          </a:stretch>
        </p:blipFill>
        <p:spPr bwMode="auto">
          <a:xfrm>
            <a:off x="0" y="0"/>
            <a:ext cx="4651375" cy="6858000"/>
          </a:xfrm>
          <a:prstGeom prst="rect">
            <a:avLst/>
          </a:prstGeom>
          <a:noFill/>
          <a:ln w="9525">
            <a:noFill/>
            <a:miter lim="800000"/>
            <a:headEnd/>
            <a:tailEnd/>
          </a:ln>
          <a:scene3d>
            <a:camera prst="orthographicFront"/>
            <a:lightRig rig="threePt" dir="t"/>
          </a:scene3d>
          <a:sp3d>
            <a:bevelT/>
          </a:sp3d>
        </p:spPr>
      </p:pic>
      <p:sp>
        <p:nvSpPr>
          <p:cNvPr id="103429" name="Text Box 5"/>
          <p:cNvSpPr txBox="1">
            <a:spLocks noChangeArrowheads="1"/>
          </p:cNvSpPr>
          <p:nvPr/>
        </p:nvSpPr>
        <p:spPr bwMode="auto">
          <a:xfrm>
            <a:off x="-304800" y="5334000"/>
            <a:ext cx="3657600" cy="519113"/>
          </a:xfrm>
          <a:prstGeom prst="rect">
            <a:avLst/>
          </a:prstGeom>
          <a:noFill/>
          <a:ln w="38100">
            <a:noFill/>
            <a:miter lim="800000"/>
            <a:headEnd/>
            <a:tailEnd/>
          </a:ln>
          <a:effectLst/>
        </p:spPr>
        <p:txBody>
          <a:bodyPr>
            <a:spAutoFit/>
          </a:bodyPr>
          <a:lstStyle/>
          <a:p>
            <a:pPr>
              <a:spcBef>
                <a:spcPct val="50000"/>
              </a:spcBef>
              <a:defRPr/>
            </a:pPr>
            <a:r>
              <a:rPr lang="en-US" dirty="0">
                <a:effectLst>
                  <a:outerShdw blurRad="38100" dist="38100" dir="2700000" algn="tl">
                    <a:srgbClr val="000000">
                      <a:alpha val="43137"/>
                    </a:srgbClr>
                  </a:outerShdw>
                </a:effectLst>
              </a:rPr>
              <a:t>Calcareous ooze</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ZETES-38GB_full"/>
          <p:cNvPicPr>
            <a:picLocks noChangeAspect="1" noChangeArrowheads="1"/>
          </p:cNvPicPr>
          <p:nvPr/>
        </p:nvPicPr>
        <p:blipFill>
          <a:blip r:embed="rId3"/>
          <a:srcRect/>
          <a:stretch>
            <a:fillRect/>
          </a:stretch>
        </p:blipFill>
        <p:spPr bwMode="auto">
          <a:xfrm>
            <a:off x="0" y="5029200"/>
            <a:ext cx="9144000" cy="1828800"/>
          </a:xfrm>
          <a:prstGeom prst="rect">
            <a:avLst/>
          </a:prstGeom>
          <a:noFill/>
          <a:ln w="9525">
            <a:noFill/>
            <a:miter lim="800000"/>
            <a:headEnd/>
            <a:tailEnd/>
          </a:ln>
        </p:spPr>
      </p:pic>
      <p:pic>
        <p:nvPicPr>
          <p:cNvPr id="44035" name="Picture 3" descr="BNFC-44PB_full"/>
          <p:cNvPicPr>
            <a:picLocks noChangeAspect="1" noChangeArrowheads="1"/>
          </p:cNvPicPr>
          <p:nvPr/>
        </p:nvPicPr>
        <p:blipFill>
          <a:blip r:embed="rId4"/>
          <a:srcRect/>
          <a:stretch>
            <a:fillRect/>
          </a:stretch>
        </p:blipFill>
        <p:spPr bwMode="auto">
          <a:xfrm>
            <a:off x="0" y="2362200"/>
            <a:ext cx="9144000" cy="2667000"/>
          </a:xfrm>
          <a:prstGeom prst="rect">
            <a:avLst/>
          </a:prstGeom>
          <a:noFill/>
          <a:ln w="9525">
            <a:noFill/>
            <a:miter lim="800000"/>
            <a:headEnd/>
            <a:tailEnd/>
          </a:ln>
        </p:spPr>
      </p:pic>
      <p:pic>
        <p:nvPicPr>
          <p:cNvPr id="44036" name="Picture 4" descr="INMD-110B_full"/>
          <p:cNvPicPr>
            <a:picLocks noChangeAspect="1" noChangeArrowheads="1"/>
          </p:cNvPicPr>
          <p:nvPr/>
        </p:nvPicPr>
        <p:blipFill>
          <a:blip r:embed="rId5"/>
          <a:srcRect/>
          <a:stretch>
            <a:fillRect/>
          </a:stretch>
        </p:blipFill>
        <p:spPr bwMode="auto">
          <a:xfrm>
            <a:off x="0" y="0"/>
            <a:ext cx="9144000" cy="3108325"/>
          </a:xfrm>
          <a:prstGeom prst="rect">
            <a:avLst/>
          </a:prstGeom>
          <a:noFill/>
          <a:ln w="9525">
            <a:noFill/>
            <a:miter lim="800000"/>
            <a:headEnd/>
            <a:tailEnd/>
          </a:ln>
        </p:spPr>
      </p:pic>
      <p:sp>
        <p:nvSpPr>
          <p:cNvPr id="44037" name="Line 5"/>
          <p:cNvSpPr>
            <a:spLocks noChangeShapeType="1"/>
          </p:cNvSpPr>
          <p:nvPr/>
        </p:nvSpPr>
        <p:spPr bwMode="auto">
          <a:xfrm>
            <a:off x="0" y="4038600"/>
            <a:ext cx="9144000" cy="0"/>
          </a:xfrm>
          <a:prstGeom prst="line">
            <a:avLst/>
          </a:prstGeom>
          <a:noFill/>
          <a:ln w="38100">
            <a:solidFill>
              <a:srgbClr val="FF0000"/>
            </a:solidFill>
            <a:round/>
            <a:headEnd/>
            <a:tailEnd/>
          </a:ln>
        </p:spPr>
        <p:txBody>
          <a:bodyPr/>
          <a:lstStyle/>
          <a:p>
            <a:endParaRPr lang="en-US"/>
          </a:p>
        </p:txBody>
      </p:sp>
      <p:sp>
        <p:nvSpPr>
          <p:cNvPr id="104454" name="Text Box 6"/>
          <p:cNvSpPr txBox="1">
            <a:spLocks noChangeArrowheads="1"/>
          </p:cNvSpPr>
          <p:nvPr/>
        </p:nvSpPr>
        <p:spPr bwMode="auto">
          <a:xfrm>
            <a:off x="2971800" y="5715000"/>
            <a:ext cx="3276600" cy="579438"/>
          </a:xfrm>
          <a:prstGeom prst="rect">
            <a:avLst/>
          </a:prstGeom>
          <a:noFill/>
          <a:ln w="38100">
            <a:noFill/>
            <a:miter lim="800000"/>
            <a:headEnd/>
            <a:tailEnd/>
          </a:ln>
          <a:effectLst/>
        </p:spPr>
        <p:txBody>
          <a:bodyPr>
            <a:spAutoFit/>
          </a:bodyPr>
          <a:lstStyle/>
          <a:p>
            <a:pPr>
              <a:spcBef>
                <a:spcPct val="50000"/>
              </a:spcBef>
              <a:defRPr/>
            </a:pPr>
            <a:r>
              <a:rPr lang="en-US" sz="3200" dirty="0">
                <a:effectLst>
                  <a:outerShdw blurRad="38100" dist="38100" dir="2700000" algn="tl">
                    <a:srgbClr val="808080"/>
                  </a:outerShdw>
                </a:effectLst>
              </a:rPr>
              <a:t>Mostly clay</a:t>
            </a:r>
          </a:p>
        </p:txBody>
      </p:sp>
      <p:sp>
        <p:nvSpPr>
          <p:cNvPr id="104455" name="Text Box 7"/>
          <p:cNvSpPr txBox="1">
            <a:spLocks noChangeArrowheads="1"/>
          </p:cNvSpPr>
          <p:nvPr/>
        </p:nvSpPr>
        <p:spPr bwMode="auto">
          <a:xfrm>
            <a:off x="0" y="3505200"/>
            <a:ext cx="9144000" cy="1077218"/>
          </a:xfrm>
          <a:prstGeom prst="rect">
            <a:avLst/>
          </a:prstGeom>
          <a:noFill/>
          <a:ln w="38100">
            <a:noFill/>
            <a:miter lim="800000"/>
            <a:headEnd/>
            <a:tailEnd/>
          </a:ln>
          <a:effectLst/>
        </p:spPr>
        <p:txBody>
          <a:bodyPr wrap="square">
            <a:spAutoFit/>
          </a:bodyPr>
          <a:lstStyle/>
          <a:p>
            <a:pPr>
              <a:spcBef>
                <a:spcPct val="50000"/>
              </a:spcBef>
              <a:defRPr/>
            </a:pPr>
            <a:r>
              <a:rPr lang="en-US" sz="3200" dirty="0" smtClean="0">
                <a:solidFill>
                  <a:srgbClr val="FF0000"/>
                </a:solidFill>
                <a:effectLst>
                  <a:outerShdw blurRad="38100" dist="38100" dir="2700000" algn="tl">
                    <a:srgbClr val="FFFFFF"/>
                  </a:outerShdw>
                </a:effectLst>
              </a:rPr>
              <a:t>Calcium Carbonate Compensation Depth (CCCD)</a:t>
            </a:r>
            <a:endParaRPr lang="en-US" sz="3200" dirty="0">
              <a:solidFill>
                <a:srgbClr val="FF0000"/>
              </a:solidFill>
              <a:effectLst>
                <a:outerShdw blurRad="38100" dist="38100" dir="2700000" algn="tl">
                  <a:srgbClr val="FFFFFF"/>
                </a:outerShdw>
              </a:effectLst>
            </a:endParaRPr>
          </a:p>
        </p:txBody>
      </p:sp>
      <p:sp>
        <p:nvSpPr>
          <p:cNvPr id="104456" name="Text Box 8"/>
          <p:cNvSpPr txBox="1">
            <a:spLocks noChangeArrowheads="1"/>
          </p:cNvSpPr>
          <p:nvPr/>
        </p:nvSpPr>
        <p:spPr bwMode="auto">
          <a:xfrm>
            <a:off x="1905000" y="838200"/>
            <a:ext cx="4572000" cy="519113"/>
          </a:xfrm>
          <a:prstGeom prst="rect">
            <a:avLst/>
          </a:prstGeom>
          <a:noFill/>
          <a:ln w="38100">
            <a:noFill/>
            <a:miter lim="800000"/>
            <a:headEnd/>
            <a:tailEnd/>
          </a:ln>
          <a:effectLst/>
        </p:spPr>
        <p:txBody>
          <a:bodyPr>
            <a:spAutoFit/>
          </a:bodyPr>
          <a:lstStyle/>
          <a:p>
            <a:pPr>
              <a:spcBef>
                <a:spcPct val="50000"/>
              </a:spcBef>
              <a:defRPr/>
            </a:pPr>
            <a:r>
              <a:rPr lang="en-US" dirty="0">
                <a:effectLst>
                  <a:outerShdw blurRad="38100" dist="38100" dir="2700000" algn="tl">
                    <a:srgbClr val="808080"/>
                  </a:outerShdw>
                </a:effectLst>
              </a:rPr>
              <a:t>Mostly calcareous ooze</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p:cNvPicPr>
            <a:picLocks noChangeAspect="1" noChangeArrowheads="1"/>
          </p:cNvPicPr>
          <p:nvPr/>
        </p:nvPicPr>
        <p:blipFill>
          <a:blip r:embed="rId3"/>
          <a:srcRect/>
          <a:stretch>
            <a:fillRect/>
          </a:stretch>
        </p:blipFill>
        <p:spPr bwMode="auto">
          <a:xfrm>
            <a:off x="0" y="-1"/>
            <a:ext cx="9144000" cy="6886575"/>
          </a:xfrm>
          <a:prstGeom prst="rect">
            <a:avLst/>
          </a:prstGeom>
          <a:noFill/>
          <a:ln w="9525">
            <a:noFill/>
            <a:miter lim="800000"/>
            <a:headEnd/>
            <a:tailEnd/>
          </a:ln>
          <a:effectLst/>
        </p:spPr>
      </p:pic>
      <p:sp>
        <p:nvSpPr>
          <p:cNvPr id="3" name="TextBox 2"/>
          <p:cNvSpPr txBox="1"/>
          <p:nvPr/>
        </p:nvSpPr>
        <p:spPr>
          <a:xfrm>
            <a:off x="4876800" y="4048780"/>
            <a:ext cx="2438400" cy="523220"/>
          </a:xfrm>
          <a:prstGeom prst="rect">
            <a:avLst/>
          </a:prstGeom>
          <a:noFill/>
        </p:spPr>
        <p:txBody>
          <a:bodyPr wrap="square" rtlCol="0">
            <a:spAutoFit/>
          </a:bodyPr>
          <a:lstStyle/>
          <a:p>
            <a:r>
              <a:rPr lang="en-US" dirty="0" smtClean="0">
                <a:effectLst>
                  <a:outerShdw blurRad="38100" dist="38100" dir="2700000" algn="tl">
                    <a:srgbClr val="000000">
                      <a:alpha val="43137"/>
                    </a:srgbClr>
                  </a:outerShdw>
                </a:effectLst>
              </a:rPr>
              <a:t>softer rock</a:t>
            </a:r>
            <a:endParaRPr lang="en-US" dirty="0">
              <a:effectLst>
                <a:outerShdw blurRad="38100" dist="38100" dir="2700000" algn="tl">
                  <a:srgbClr val="000000">
                    <a:alpha val="43137"/>
                  </a:srgbClr>
                </a:outerShdw>
              </a:effectLst>
            </a:endParaRPr>
          </a:p>
        </p:txBody>
      </p:sp>
      <p:sp>
        <p:nvSpPr>
          <p:cNvPr id="4" name="Line 5"/>
          <p:cNvSpPr>
            <a:spLocks noChangeShapeType="1"/>
          </p:cNvSpPr>
          <p:nvPr/>
        </p:nvSpPr>
        <p:spPr bwMode="auto">
          <a:xfrm flipV="1">
            <a:off x="6096000" y="2514600"/>
            <a:ext cx="1752600" cy="1447800"/>
          </a:xfrm>
          <a:prstGeom prst="line">
            <a:avLst/>
          </a:prstGeom>
          <a:noFill/>
          <a:ln w="38100">
            <a:solidFill>
              <a:schemeClr val="bg1"/>
            </a:solidFill>
            <a:round/>
            <a:headEnd/>
            <a:tailEnd type="triangle" w="med" len="med"/>
          </a:ln>
          <a:effectLst>
            <a:outerShdw blurRad="50800" dist="38100" dir="5400000" algn="t" rotWithShape="0">
              <a:prstClr val="black">
                <a:alpha val="40000"/>
              </a:prstClr>
            </a:outerShdw>
          </a:effectLst>
        </p:spPr>
        <p:txBody>
          <a:bodyPr/>
          <a:lstStyle/>
          <a:p>
            <a:endParaRPr lang="en-US"/>
          </a:p>
        </p:txBody>
      </p:sp>
      <p:sp>
        <p:nvSpPr>
          <p:cNvPr id="5" name="Line 5"/>
          <p:cNvSpPr>
            <a:spLocks noChangeShapeType="1"/>
          </p:cNvSpPr>
          <p:nvPr/>
        </p:nvSpPr>
        <p:spPr bwMode="auto">
          <a:xfrm flipH="1" flipV="1">
            <a:off x="5791200" y="2819400"/>
            <a:ext cx="304800" cy="1143000"/>
          </a:xfrm>
          <a:prstGeom prst="line">
            <a:avLst/>
          </a:prstGeom>
          <a:noFill/>
          <a:ln w="38100">
            <a:solidFill>
              <a:schemeClr val="bg1"/>
            </a:solidFill>
            <a:round/>
            <a:headEnd/>
            <a:tailEnd type="triangle" w="med" len="med"/>
          </a:ln>
          <a:effectLst>
            <a:outerShdw blurRad="50800" dist="38100" dir="5400000" algn="t" rotWithShape="0">
              <a:prstClr val="black">
                <a:alpha val="40000"/>
              </a:prstClr>
            </a:outerShdw>
          </a:effectLst>
        </p:spPr>
        <p:txBody>
          <a:bodyPr/>
          <a:lstStyle/>
          <a:p>
            <a:endParaRPr lang="en-US"/>
          </a:p>
        </p:txBody>
      </p:sp>
      <p:sp>
        <p:nvSpPr>
          <p:cNvPr id="6" name="Line 5"/>
          <p:cNvSpPr>
            <a:spLocks noChangeShapeType="1"/>
          </p:cNvSpPr>
          <p:nvPr/>
        </p:nvSpPr>
        <p:spPr bwMode="auto">
          <a:xfrm flipH="1" flipV="1">
            <a:off x="4343400" y="2819400"/>
            <a:ext cx="1752600" cy="1143000"/>
          </a:xfrm>
          <a:prstGeom prst="line">
            <a:avLst/>
          </a:prstGeom>
          <a:noFill/>
          <a:ln w="38100">
            <a:solidFill>
              <a:schemeClr val="bg1"/>
            </a:solidFill>
            <a:round/>
            <a:headEnd/>
            <a:tailEnd type="triangle" w="med" len="med"/>
          </a:ln>
          <a:effectLst>
            <a:outerShdw blurRad="50800" dist="38100" dir="5400000" algn="t" rotWithShape="0">
              <a:prstClr val="black">
                <a:alpha val="40000"/>
              </a:prstClr>
            </a:outerShdw>
          </a:effectLst>
        </p:spPr>
        <p:txBody>
          <a:bodyPr/>
          <a:lstStyle/>
          <a:p>
            <a:endParaRPr lang="en-US"/>
          </a:p>
        </p:txBody>
      </p:sp>
      <p:sp>
        <p:nvSpPr>
          <p:cNvPr id="7" name="Line 5"/>
          <p:cNvSpPr>
            <a:spLocks noChangeShapeType="1"/>
          </p:cNvSpPr>
          <p:nvPr/>
        </p:nvSpPr>
        <p:spPr bwMode="auto">
          <a:xfrm flipH="1" flipV="1">
            <a:off x="2895600" y="2743200"/>
            <a:ext cx="3200400" cy="1219200"/>
          </a:xfrm>
          <a:prstGeom prst="line">
            <a:avLst/>
          </a:prstGeom>
          <a:noFill/>
          <a:ln w="38100">
            <a:solidFill>
              <a:schemeClr val="bg1"/>
            </a:solidFill>
            <a:round/>
            <a:headEnd/>
            <a:tailEnd type="triangle" w="med" len="med"/>
          </a:ln>
          <a:effectLst>
            <a:outerShdw blurRad="50800" dist="38100" dir="5400000" algn="t" rotWithShape="0">
              <a:prstClr val="black">
                <a:alpha val="40000"/>
              </a:prstClr>
            </a:outerShdw>
          </a:effectLst>
        </p:spPr>
        <p:txBody>
          <a:bodyPr/>
          <a:lstStyle/>
          <a:p>
            <a:endParaRPr lang="en-US"/>
          </a:p>
        </p:txBody>
      </p:sp>
      <p:sp>
        <p:nvSpPr>
          <p:cNvPr id="9" name="TextBox 8"/>
          <p:cNvSpPr txBox="1"/>
          <p:nvPr/>
        </p:nvSpPr>
        <p:spPr>
          <a:xfrm>
            <a:off x="3124200" y="1534180"/>
            <a:ext cx="3810000" cy="523220"/>
          </a:xfrm>
          <a:prstGeom prst="rect">
            <a:avLst/>
          </a:prstGeom>
          <a:noFill/>
        </p:spPr>
        <p:txBody>
          <a:bodyPr wrap="square" rtlCol="0">
            <a:spAutoFit/>
          </a:bodyPr>
          <a:lstStyle/>
          <a:p>
            <a:r>
              <a:rPr lang="en-US" spc="600" dirty="0" smtClean="0">
                <a:effectLst>
                  <a:outerShdw blurRad="38100" dist="38100" dir="2700000" algn="tl">
                    <a:srgbClr val="000000">
                      <a:alpha val="43137"/>
                    </a:srgbClr>
                  </a:outerShdw>
                </a:effectLst>
              </a:rPr>
              <a:t>Rocky Point</a:t>
            </a:r>
            <a:endParaRPr lang="en-US" spc="600"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pic>
        <p:nvPicPr>
          <p:cNvPr id="2" name="Picture 2" descr="http://www.nps.gov/prsf/naturescience/images/Subduction-animation_1.gif"/>
          <p:cNvPicPr>
            <a:picLocks noChangeAspect="1" noChangeArrowheads="1"/>
          </p:cNvPicPr>
          <p:nvPr/>
        </p:nvPicPr>
        <p:blipFill>
          <a:blip r:embed="rId4"/>
          <a:srcRect/>
          <a:stretch>
            <a:fillRect/>
          </a:stretch>
        </p:blipFill>
        <p:spPr bwMode="auto">
          <a:xfrm>
            <a:off x="190500" y="807654"/>
            <a:ext cx="8762999" cy="5242691"/>
          </a:xfrm>
          <a:prstGeom prst="rect">
            <a:avLst/>
          </a:prstGeom>
          <a:noFill/>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5058" name="Picture 2" descr="sedDistribution"/>
          <p:cNvPicPr>
            <a:picLocks noChangeAspect="1" noChangeArrowheads="1"/>
          </p:cNvPicPr>
          <p:nvPr/>
        </p:nvPicPr>
        <p:blipFill>
          <a:blip r:embed="rId3"/>
          <a:srcRect/>
          <a:stretch>
            <a:fillRect/>
          </a:stretch>
        </p:blipFill>
        <p:spPr bwMode="auto">
          <a:xfrm>
            <a:off x="0" y="266700"/>
            <a:ext cx="9144000" cy="6591300"/>
          </a:xfrm>
          <a:prstGeom prst="rect">
            <a:avLst/>
          </a:prstGeom>
          <a:noFill/>
          <a:ln w="9525">
            <a:noFill/>
            <a:miter lim="800000"/>
            <a:headEnd/>
            <a:tailEnd/>
          </a:ln>
        </p:spPr>
      </p:pic>
      <p:sp>
        <p:nvSpPr>
          <p:cNvPr id="3" name="Text Box 8"/>
          <p:cNvSpPr txBox="1">
            <a:spLocks noChangeArrowheads="1"/>
          </p:cNvSpPr>
          <p:nvPr/>
        </p:nvSpPr>
        <p:spPr bwMode="auto">
          <a:xfrm>
            <a:off x="3657600" y="762000"/>
            <a:ext cx="3276600" cy="519113"/>
          </a:xfrm>
          <a:prstGeom prst="rect">
            <a:avLst/>
          </a:prstGeom>
          <a:noFill/>
          <a:ln w="38100">
            <a:noFill/>
            <a:miter lim="800000"/>
            <a:headEnd/>
            <a:tailEnd/>
          </a:ln>
          <a:effectLst/>
        </p:spPr>
        <p:txBody>
          <a:bodyPr wrap="square">
            <a:spAutoFit/>
          </a:bodyPr>
          <a:lstStyle/>
          <a:p>
            <a:pPr>
              <a:spcBef>
                <a:spcPct val="50000"/>
              </a:spcBef>
              <a:defRPr/>
            </a:pPr>
            <a:r>
              <a:rPr lang="en-US" dirty="0" smtClean="0">
                <a:effectLst>
                  <a:outerShdw blurRad="38100" dist="38100" dir="2700000" algn="tl">
                    <a:srgbClr val="808080"/>
                  </a:outerShdw>
                </a:effectLst>
              </a:rPr>
              <a:t>calcareous </a:t>
            </a:r>
            <a:r>
              <a:rPr lang="en-US" dirty="0">
                <a:effectLst>
                  <a:outerShdw blurRad="38100" dist="38100" dir="2700000" algn="tl">
                    <a:srgbClr val="808080"/>
                  </a:outerShdw>
                </a:effectLst>
              </a:rPr>
              <a:t>ooze</a:t>
            </a:r>
          </a:p>
        </p:txBody>
      </p:sp>
      <p:sp>
        <p:nvSpPr>
          <p:cNvPr id="4" name="Line 5"/>
          <p:cNvSpPr>
            <a:spLocks noChangeShapeType="1"/>
          </p:cNvSpPr>
          <p:nvPr/>
        </p:nvSpPr>
        <p:spPr bwMode="auto">
          <a:xfrm flipH="1">
            <a:off x="4660900" y="1282700"/>
            <a:ext cx="571500" cy="774700"/>
          </a:xfrm>
          <a:prstGeom prst="line">
            <a:avLst/>
          </a:prstGeom>
          <a:noFill/>
          <a:ln w="38100">
            <a:solidFill>
              <a:schemeClr val="bg1"/>
            </a:solidFill>
            <a:round/>
            <a:headEnd/>
            <a:tailEnd type="triangle" w="med" len="med"/>
          </a:ln>
          <a:effectLst>
            <a:outerShdw blurRad="50800" dist="38100" dir="5400000" algn="t" rotWithShape="0">
              <a:prstClr val="black">
                <a:alpha val="40000"/>
              </a:prstClr>
            </a:outerShdw>
          </a:effectLst>
        </p:spPr>
        <p:txBody>
          <a:bodyPr/>
          <a:lstStyle/>
          <a:p>
            <a:endParaRPr lang="en-US"/>
          </a:p>
        </p:txBody>
      </p:sp>
      <p:sp>
        <p:nvSpPr>
          <p:cNvPr id="5" name="Line 5"/>
          <p:cNvSpPr>
            <a:spLocks noChangeShapeType="1"/>
          </p:cNvSpPr>
          <p:nvPr/>
        </p:nvSpPr>
        <p:spPr bwMode="auto">
          <a:xfrm>
            <a:off x="5212079" y="1295400"/>
            <a:ext cx="45719" cy="1143000"/>
          </a:xfrm>
          <a:prstGeom prst="line">
            <a:avLst/>
          </a:prstGeom>
          <a:noFill/>
          <a:ln w="38100">
            <a:solidFill>
              <a:schemeClr val="bg1"/>
            </a:solidFill>
            <a:round/>
            <a:headEnd/>
            <a:tailEnd type="triangle" w="med" len="med"/>
          </a:ln>
          <a:effectLst>
            <a:outerShdw blurRad="50800" dist="38100" dir="5400000" algn="t" rotWithShape="0">
              <a:prstClr val="black">
                <a:alpha val="40000"/>
              </a:prstClr>
            </a:outerShdw>
          </a:effectLst>
        </p:spPr>
        <p:txBody>
          <a:bodyPr/>
          <a:lstStyle/>
          <a:p>
            <a:endParaRPr lang="en-US"/>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3" descr="radiolarians"/>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46083" name="Text Box 4"/>
          <p:cNvSpPr txBox="1">
            <a:spLocks noChangeArrowheads="1"/>
          </p:cNvSpPr>
          <p:nvPr/>
        </p:nvSpPr>
        <p:spPr bwMode="auto">
          <a:xfrm>
            <a:off x="381000" y="3200400"/>
            <a:ext cx="2514600" cy="519113"/>
          </a:xfrm>
          <a:prstGeom prst="rect">
            <a:avLst/>
          </a:prstGeom>
          <a:noFill/>
          <a:ln w="38100">
            <a:noFill/>
            <a:miter lim="800000"/>
            <a:headEnd/>
            <a:tailEnd/>
          </a:ln>
        </p:spPr>
        <p:txBody>
          <a:bodyPr>
            <a:spAutoFit/>
          </a:bodyPr>
          <a:lstStyle/>
          <a:p>
            <a:pPr>
              <a:spcBef>
                <a:spcPct val="50000"/>
              </a:spcBef>
            </a:pPr>
            <a:r>
              <a:rPr lang="en-US"/>
              <a:t>Radiolarians</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5058" name="Picture 2" descr="sedDistribution"/>
          <p:cNvPicPr>
            <a:picLocks noChangeAspect="1" noChangeArrowheads="1"/>
          </p:cNvPicPr>
          <p:nvPr/>
        </p:nvPicPr>
        <p:blipFill>
          <a:blip r:embed="rId3"/>
          <a:srcRect/>
          <a:stretch>
            <a:fillRect/>
          </a:stretch>
        </p:blipFill>
        <p:spPr bwMode="auto">
          <a:xfrm>
            <a:off x="0" y="133350"/>
            <a:ext cx="9144000" cy="6591300"/>
          </a:xfrm>
          <a:prstGeom prst="rect">
            <a:avLst/>
          </a:prstGeom>
          <a:noFill/>
          <a:ln w="9525">
            <a:noFill/>
            <a:miter lim="800000"/>
            <a:headEnd/>
            <a:tailEnd/>
          </a:ln>
        </p:spPr>
      </p:pic>
      <p:sp>
        <p:nvSpPr>
          <p:cNvPr id="3" name="Text Box 8"/>
          <p:cNvSpPr txBox="1">
            <a:spLocks noChangeArrowheads="1"/>
          </p:cNvSpPr>
          <p:nvPr/>
        </p:nvSpPr>
        <p:spPr bwMode="auto">
          <a:xfrm>
            <a:off x="4292600" y="3200400"/>
            <a:ext cx="3276600" cy="954107"/>
          </a:xfrm>
          <a:prstGeom prst="rect">
            <a:avLst/>
          </a:prstGeom>
          <a:noFill/>
          <a:ln w="38100">
            <a:noFill/>
            <a:miter lim="800000"/>
            <a:headEnd/>
            <a:tailEnd/>
          </a:ln>
          <a:effectLst/>
        </p:spPr>
        <p:txBody>
          <a:bodyPr wrap="square">
            <a:spAutoFit/>
          </a:bodyPr>
          <a:lstStyle/>
          <a:p>
            <a:pPr>
              <a:spcBef>
                <a:spcPct val="50000"/>
              </a:spcBef>
              <a:defRPr/>
            </a:pPr>
            <a:r>
              <a:rPr lang="en-US" dirty="0" smtClean="0">
                <a:effectLst>
                  <a:outerShdw blurRad="38100" dist="38100" dir="2700000" algn="tl">
                    <a:srgbClr val="808080"/>
                  </a:outerShdw>
                </a:effectLst>
              </a:rPr>
              <a:t>Siliceous radiolarian </a:t>
            </a:r>
            <a:r>
              <a:rPr lang="en-US" dirty="0">
                <a:effectLst>
                  <a:outerShdw blurRad="38100" dist="38100" dir="2700000" algn="tl">
                    <a:srgbClr val="808080"/>
                  </a:outerShdw>
                </a:effectLst>
              </a:rPr>
              <a:t>ooze</a:t>
            </a:r>
          </a:p>
        </p:txBody>
      </p:sp>
      <p:sp>
        <p:nvSpPr>
          <p:cNvPr id="4" name="Line 5"/>
          <p:cNvSpPr>
            <a:spLocks noChangeShapeType="1"/>
          </p:cNvSpPr>
          <p:nvPr/>
        </p:nvSpPr>
        <p:spPr bwMode="auto">
          <a:xfrm flipH="1" flipV="1">
            <a:off x="5054600" y="2895600"/>
            <a:ext cx="812800" cy="368300"/>
          </a:xfrm>
          <a:prstGeom prst="line">
            <a:avLst/>
          </a:prstGeom>
          <a:noFill/>
          <a:ln w="38100">
            <a:solidFill>
              <a:schemeClr val="bg1"/>
            </a:solidFill>
            <a:round/>
            <a:headEnd/>
            <a:tailEnd type="triangle" w="med" len="med"/>
          </a:ln>
          <a:effectLst>
            <a:outerShdw blurRad="50800" dist="38100" dir="5400000" algn="t" rotWithShape="0">
              <a:prstClr val="black">
                <a:alpha val="40000"/>
              </a:prstClr>
            </a:outerShdw>
          </a:effectLst>
        </p:spPr>
        <p:txBody>
          <a:bodyPr/>
          <a:lstStyle/>
          <a:p>
            <a:endParaRPr lang="en-US"/>
          </a:p>
        </p:txBody>
      </p:sp>
      <p:sp>
        <p:nvSpPr>
          <p:cNvPr id="5" name="Line 5"/>
          <p:cNvSpPr>
            <a:spLocks noChangeShapeType="1"/>
          </p:cNvSpPr>
          <p:nvPr/>
        </p:nvSpPr>
        <p:spPr bwMode="auto">
          <a:xfrm flipV="1">
            <a:off x="5880100" y="2743200"/>
            <a:ext cx="508000" cy="520700"/>
          </a:xfrm>
          <a:prstGeom prst="line">
            <a:avLst/>
          </a:prstGeom>
          <a:noFill/>
          <a:ln w="38100">
            <a:solidFill>
              <a:schemeClr val="bg1"/>
            </a:solidFill>
            <a:round/>
            <a:headEnd/>
            <a:tailEnd type="triangle" w="med" len="med"/>
          </a:ln>
          <a:effectLst>
            <a:outerShdw blurRad="50800" dist="38100" dir="5400000" algn="t" rotWithShape="0">
              <a:prstClr val="black">
                <a:alpha val="40000"/>
              </a:prstClr>
            </a:outerShdw>
          </a:effectLst>
        </p:spPr>
        <p:txBody>
          <a:bodyPr/>
          <a:lstStyle/>
          <a:p>
            <a:endParaRPr lang="en-US"/>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7106" name="Picture 8" descr="sedDistribution"/>
          <p:cNvPicPr>
            <a:picLocks noChangeAspect="1" noChangeArrowheads="1"/>
          </p:cNvPicPr>
          <p:nvPr/>
        </p:nvPicPr>
        <p:blipFill>
          <a:blip r:embed="rId3"/>
          <a:srcRect/>
          <a:stretch>
            <a:fillRect/>
          </a:stretch>
        </p:blipFill>
        <p:spPr bwMode="auto">
          <a:xfrm>
            <a:off x="0" y="133350"/>
            <a:ext cx="9144000" cy="6591300"/>
          </a:xfrm>
          <a:prstGeom prst="rect">
            <a:avLst/>
          </a:prstGeom>
          <a:noFill/>
          <a:ln w="9525">
            <a:noFill/>
            <a:miter lim="800000"/>
            <a:headEnd/>
            <a:tailEnd/>
          </a:ln>
        </p:spPr>
      </p:pic>
      <p:pic>
        <p:nvPicPr>
          <p:cNvPr id="47107" name="Picture 6" descr="PacHist_Big"/>
          <p:cNvPicPr>
            <a:picLocks noChangeAspect="1" noChangeArrowheads="1" noCrop="1"/>
          </p:cNvPicPr>
          <p:nvPr/>
        </p:nvPicPr>
        <p:blipFill>
          <a:blip r:embed="rId4"/>
          <a:srcRect/>
          <a:stretch>
            <a:fillRect/>
          </a:stretch>
        </p:blipFill>
        <p:spPr bwMode="auto">
          <a:xfrm>
            <a:off x="0" y="0"/>
            <a:ext cx="3505200" cy="3497263"/>
          </a:xfrm>
          <a:prstGeom prst="rect">
            <a:avLst/>
          </a:prstGeom>
          <a:noFill/>
          <a:ln w="9525">
            <a:noFill/>
            <a:miter lim="800000"/>
            <a:headEnd/>
            <a:tailEnd/>
          </a:ln>
        </p:spPr>
      </p:pic>
      <p:grpSp>
        <p:nvGrpSpPr>
          <p:cNvPr id="6" name="Group 5"/>
          <p:cNvGrpSpPr/>
          <p:nvPr/>
        </p:nvGrpSpPr>
        <p:grpSpPr>
          <a:xfrm>
            <a:off x="1092200" y="2286000"/>
            <a:ext cx="1511300" cy="758686"/>
            <a:chOff x="1092200" y="2286000"/>
            <a:chExt cx="1511300" cy="758686"/>
          </a:xfrm>
        </p:grpSpPr>
        <p:sp>
          <p:nvSpPr>
            <p:cNvPr id="4" name="Text Box 8"/>
            <p:cNvSpPr txBox="1">
              <a:spLocks noChangeArrowheads="1"/>
            </p:cNvSpPr>
            <p:nvPr/>
          </p:nvSpPr>
          <p:spPr bwMode="auto">
            <a:xfrm>
              <a:off x="1092200" y="2336800"/>
              <a:ext cx="1511300" cy="707886"/>
            </a:xfrm>
            <a:prstGeom prst="rect">
              <a:avLst/>
            </a:prstGeom>
            <a:noFill/>
            <a:ln w="38100">
              <a:noFill/>
              <a:miter lim="800000"/>
              <a:headEnd/>
              <a:tailEnd/>
            </a:ln>
            <a:effectLst/>
          </p:spPr>
          <p:txBody>
            <a:bodyPr wrap="square">
              <a:spAutoFit/>
            </a:bodyPr>
            <a:lstStyle/>
            <a:p>
              <a:pPr>
                <a:spcBef>
                  <a:spcPct val="50000"/>
                </a:spcBef>
                <a:defRPr/>
              </a:pPr>
              <a:r>
                <a:rPr lang="en-US" sz="2000" dirty="0" smtClean="0">
                  <a:effectLst>
                    <a:outerShdw blurRad="38100" dist="38100" dir="2700000" algn="tl">
                      <a:srgbClr val="808080"/>
                    </a:outerShdw>
                  </a:effectLst>
                </a:rPr>
                <a:t>radiolarian </a:t>
              </a:r>
              <a:r>
                <a:rPr lang="en-US" sz="2000" dirty="0">
                  <a:effectLst>
                    <a:outerShdw blurRad="38100" dist="38100" dir="2700000" algn="tl">
                      <a:srgbClr val="808080"/>
                    </a:outerShdw>
                  </a:effectLst>
                </a:rPr>
                <a:t>ooze</a:t>
              </a:r>
            </a:p>
          </p:txBody>
        </p:sp>
        <p:sp>
          <p:nvSpPr>
            <p:cNvPr id="5" name="Line 5"/>
            <p:cNvSpPr>
              <a:spLocks noChangeShapeType="1"/>
            </p:cNvSpPr>
            <p:nvPr/>
          </p:nvSpPr>
          <p:spPr bwMode="auto">
            <a:xfrm flipH="1" flipV="1">
              <a:off x="1244600" y="2286000"/>
              <a:ext cx="1028700" cy="45719"/>
            </a:xfrm>
            <a:prstGeom prst="line">
              <a:avLst/>
            </a:prstGeom>
            <a:noFill/>
            <a:ln w="38100">
              <a:solidFill>
                <a:schemeClr val="bg1"/>
              </a:solidFill>
              <a:round/>
              <a:headEnd/>
              <a:tailEnd type="triangle" w="med" len="med"/>
            </a:ln>
            <a:effectLst>
              <a:outerShdw blurRad="50800" dist="38100" dir="5400000" algn="t" rotWithShape="0">
                <a:prstClr val="black">
                  <a:alpha val="40000"/>
                </a:prstClr>
              </a:outerShdw>
            </a:effectLst>
          </p:spPr>
          <p:txBody>
            <a:bodyP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fill="hold" nodeType="withEffect">
                                  <p:stCondLst>
                                    <p:cond delay="1000"/>
                                  </p:stCondLst>
                                  <p:childTnLst>
                                    <p:animMotion origin="layout" path="M -3.33333E-6 2.59259E-6 C 0.00556 -0.0044 0.01789 -0.0051 0.02605 -0.01088 C 0.03629 -0.01621 0.03941 -0.02014 0.04775 -0.03102 C 0.05643 -0.04537 0.05973 -0.05139 0.06441 -0.07084 C 0.06667 -0.08496 0.0658 -0.08334 0.06927 -0.11273 " pathEditMode="relative" rAng="0" ptsTypes="fffff">
                                      <p:cBhvr>
                                        <p:cTn id="6" dur="9000" fill="hold"/>
                                        <p:tgtEl>
                                          <p:spTgt spid="6"/>
                                        </p:tgtEl>
                                        <p:attrNameLst>
                                          <p:attrName>ppt_x</p:attrName>
                                          <p:attrName>ppt_y</p:attrName>
                                        </p:attrNameLst>
                                      </p:cBhvr>
                                      <p:rCtr x="35" y="-5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sedthick9"/>
          <p:cNvPicPr>
            <a:picLocks noChangeAspect="1" noChangeArrowheads="1"/>
          </p:cNvPicPr>
          <p:nvPr/>
        </p:nvPicPr>
        <p:blipFill>
          <a:blip r:embed="rId3"/>
          <a:srcRect t="1338" b="16061"/>
          <a:stretch>
            <a:fillRect/>
          </a:stretch>
        </p:blipFill>
        <p:spPr bwMode="auto">
          <a:xfrm>
            <a:off x="0" y="0"/>
            <a:ext cx="9144000" cy="7004050"/>
          </a:xfrm>
          <a:prstGeom prst="rect">
            <a:avLst/>
          </a:prstGeom>
          <a:noFill/>
          <a:ln w="9525">
            <a:noFill/>
            <a:miter lim="800000"/>
            <a:headEnd/>
            <a:tailEnd/>
          </a:ln>
        </p:spPr>
      </p:pic>
      <p:sp>
        <p:nvSpPr>
          <p:cNvPr id="3" name="Text Box 8"/>
          <p:cNvSpPr txBox="1">
            <a:spLocks noChangeArrowheads="1"/>
          </p:cNvSpPr>
          <p:nvPr/>
        </p:nvSpPr>
        <p:spPr bwMode="auto">
          <a:xfrm>
            <a:off x="238760" y="4373880"/>
            <a:ext cx="3276600" cy="954107"/>
          </a:xfrm>
          <a:prstGeom prst="rect">
            <a:avLst/>
          </a:prstGeom>
          <a:noFill/>
          <a:ln w="38100">
            <a:noFill/>
            <a:miter lim="800000"/>
            <a:headEnd/>
            <a:tailEnd/>
          </a:ln>
          <a:effectLst/>
        </p:spPr>
        <p:txBody>
          <a:bodyPr wrap="square">
            <a:spAutoFit/>
          </a:bodyPr>
          <a:lstStyle/>
          <a:p>
            <a:pPr>
              <a:spcBef>
                <a:spcPct val="50000"/>
              </a:spcBef>
              <a:defRPr/>
            </a:pPr>
            <a:r>
              <a:rPr lang="en-US" dirty="0" smtClean="0">
                <a:effectLst>
                  <a:outerShdw blurRad="38100" dist="38100" dir="2700000" algn="tl">
                    <a:srgbClr val="808080"/>
                  </a:outerShdw>
                </a:effectLst>
              </a:rPr>
              <a:t>Siliceous radiolarian </a:t>
            </a:r>
            <a:r>
              <a:rPr lang="en-US" dirty="0">
                <a:effectLst>
                  <a:outerShdw blurRad="38100" dist="38100" dir="2700000" algn="tl">
                    <a:srgbClr val="808080"/>
                  </a:outerShdw>
                </a:effectLst>
              </a:rPr>
              <a:t>ooze</a:t>
            </a:r>
          </a:p>
        </p:txBody>
      </p:sp>
      <p:sp>
        <p:nvSpPr>
          <p:cNvPr id="4" name="Line 5"/>
          <p:cNvSpPr>
            <a:spLocks noChangeShapeType="1"/>
          </p:cNvSpPr>
          <p:nvPr/>
        </p:nvSpPr>
        <p:spPr bwMode="auto">
          <a:xfrm flipH="1" flipV="1">
            <a:off x="1478280" y="3779520"/>
            <a:ext cx="335280" cy="657860"/>
          </a:xfrm>
          <a:prstGeom prst="line">
            <a:avLst/>
          </a:prstGeom>
          <a:noFill/>
          <a:ln w="38100">
            <a:solidFill>
              <a:schemeClr val="bg1"/>
            </a:solidFill>
            <a:round/>
            <a:headEnd/>
            <a:tailEnd type="triangle" w="med" len="med"/>
          </a:ln>
          <a:effectLst>
            <a:outerShdw blurRad="50800" dist="38100" dir="5400000" algn="t" rotWithShape="0">
              <a:prstClr val="black">
                <a:alpha val="40000"/>
              </a:prstClr>
            </a:outerShdw>
          </a:effectLst>
        </p:spPr>
        <p:txBody>
          <a:bodyPr/>
          <a:lstStyle/>
          <a:p>
            <a:endParaRPr lang="en-US"/>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sedthick9"/>
          <p:cNvPicPr>
            <a:picLocks noChangeAspect="1" noChangeArrowheads="1"/>
          </p:cNvPicPr>
          <p:nvPr/>
        </p:nvPicPr>
        <p:blipFill>
          <a:blip r:embed="rId3"/>
          <a:srcRect t="1338" b="16061"/>
          <a:stretch>
            <a:fillRect/>
          </a:stretch>
        </p:blipFill>
        <p:spPr bwMode="auto">
          <a:xfrm>
            <a:off x="0" y="0"/>
            <a:ext cx="9144000" cy="7004050"/>
          </a:xfrm>
          <a:prstGeom prst="rect">
            <a:avLst/>
          </a:prstGeom>
          <a:noFill/>
          <a:ln w="9525">
            <a:noFill/>
            <a:miter lim="800000"/>
            <a:headEnd/>
            <a:tailEnd/>
          </a:ln>
        </p:spPr>
      </p:pic>
      <p:sp>
        <p:nvSpPr>
          <p:cNvPr id="4" name="Line 5"/>
          <p:cNvSpPr>
            <a:spLocks noChangeShapeType="1"/>
          </p:cNvSpPr>
          <p:nvPr/>
        </p:nvSpPr>
        <p:spPr bwMode="auto">
          <a:xfrm flipV="1">
            <a:off x="1219200" y="2971800"/>
            <a:ext cx="563880" cy="1371600"/>
          </a:xfrm>
          <a:prstGeom prst="line">
            <a:avLst/>
          </a:prstGeom>
          <a:noFill/>
          <a:ln w="88900">
            <a:solidFill>
              <a:srgbClr val="FF0000"/>
            </a:solidFill>
            <a:round/>
            <a:headEnd/>
            <a:tailEnd type="triangle" w="med" len="med"/>
          </a:ln>
          <a:effectLst>
            <a:outerShdw blurRad="50800" dist="38100" dir="5400000" algn="t" rotWithShape="0">
              <a:prstClr val="black">
                <a:alpha val="40000"/>
              </a:prstClr>
            </a:outerShdw>
          </a:effectLst>
        </p:spPr>
        <p:txBody>
          <a:bodyPr/>
          <a:lstStyle/>
          <a:p>
            <a:endParaRPr lang="en-US"/>
          </a:p>
        </p:txBody>
      </p:sp>
      <p:sp>
        <p:nvSpPr>
          <p:cNvPr id="5" name="Text Box 8"/>
          <p:cNvSpPr txBox="1">
            <a:spLocks noChangeArrowheads="1"/>
          </p:cNvSpPr>
          <p:nvPr/>
        </p:nvSpPr>
        <p:spPr bwMode="auto">
          <a:xfrm>
            <a:off x="375920" y="3322320"/>
            <a:ext cx="2245360" cy="954107"/>
          </a:xfrm>
          <a:prstGeom prst="rect">
            <a:avLst/>
          </a:prstGeom>
          <a:noFill/>
          <a:ln w="38100">
            <a:noFill/>
            <a:miter lim="800000"/>
            <a:headEnd/>
            <a:tailEnd/>
          </a:ln>
          <a:effectLst/>
        </p:spPr>
        <p:txBody>
          <a:bodyPr wrap="square">
            <a:spAutoFit/>
          </a:bodyPr>
          <a:lstStyle/>
          <a:p>
            <a:pPr>
              <a:spcBef>
                <a:spcPct val="50000"/>
              </a:spcBef>
              <a:defRPr/>
            </a:pPr>
            <a:r>
              <a:rPr lang="en-US" dirty="0" smtClean="0">
                <a:effectLst>
                  <a:outerShdw blurRad="38100" dist="38100" dir="2700000" algn="tl">
                    <a:srgbClr val="808080"/>
                  </a:outerShdw>
                </a:effectLst>
              </a:rPr>
              <a:t>Radiolarian “rain”</a:t>
            </a:r>
            <a:endParaRPr lang="en-US" dirty="0">
              <a:effectLst>
                <a:outerShdw blurRad="38100" dist="38100" dir="2700000" algn="tl">
                  <a:srgbClr val="808080"/>
                </a:outerShdw>
              </a:effectLst>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4278" name="Picture 6" descr="http://saltyseadog.com/wp-content/uploads/2008/04/3350785_fccd5efe37.jpg"/>
          <p:cNvPicPr>
            <a:picLocks noChangeAspect="1" noChangeArrowheads="1"/>
          </p:cNvPicPr>
          <p:nvPr/>
        </p:nvPicPr>
        <p:blipFill>
          <a:blip r:embed="rId3"/>
          <a:srcRect/>
          <a:stretch>
            <a:fillRect/>
          </a:stretch>
        </p:blipFill>
        <p:spPr bwMode="auto">
          <a:xfrm>
            <a:off x="-24449" y="0"/>
            <a:ext cx="9168449" cy="6858000"/>
          </a:xfrm>
          <a:prstGeom prst="rect">
            <a:avLst/>
          </a:prstGeom>
          <a:noFill/>
        </p:spPr>
      </p:pic>
      <p:sp>
        <p:nvSpPr>
          <p:cNvPr id="3" name="Cloud Callout 2"/>
          <p:cNvSpPr/>
          <p:nvPr/>
        </p:nvSpPr>
        <p:spPr bwMode="auto">
          <a:xfrm flipH="1">
            <a:off x="1264920" y="91440"/>
            <a:ext cx="2240280" cy="1386840"/>
          </a:xfrm>
          <a:prstGeom prst="cloudCallout">
            <a:avLst>
              <a:gd name="adj1" fmla="val -49832"/>
              <a:gd name="adj2" fmla="val 61396"/>
            </a:avLst>
          </a:prstGeom>
          <a:solidFill>
            <a:schemeClr val="bg1"/>
          </a:solidFill>
          <a:ln w="38100"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dirty="0" smtClean="0">
              <a:ln>
                <a:noFill/>
              </a:ln>
              <a:solidFill>
                <a:schemeClr val="bg1"/>
              </a:solidFill>
              <a:effectLst/>
              <a:latin typeface="Arial" charset="0"/>
            </a:endParaRPr>
          </a:p>
        </p:txBody>
      </p:sp>
      <p:sp>
        <p:nvSpPr>
          <p:cNvPr id="4" name="TextBox 3"/>
          <p:cNvSpPr txBox="1"/>
          <p:nvPr/>
        </p:nvSpPr>
        <p:spPr>
          <a:xfrm>
            <a:off x="1447800" y="198120"/>
            <a:ext cx="2042160" cy="1015663"/>
          </a:xfrm>
          <a:prstGeom prst="rect">
            <a:avLst/>
          </a:prstGeom>
          <a:noFill/>
        </p:spPr>
        <p:txBody>
          <a:bodyPr wrap="square" rtlCol="0">
            <a:spAutoFit/>
          </a:bodyPr>
          <a:lstStyle/>
          <a:p>
            <a:r>
              <a:rPr lang="en-US" sz="2000" dirty="0" smtClean="0">
                <a:solidFill>
                  <a:schemeClr val="tx1"/>
                </a:solidFill>
              </a:rPr>
              <a:t>Stupid siliceous ooze! So hard to roll.</a:t>
            </a:r>
            <a:endParaRPr lang="en-US" sz="2000" dirty="0">
              <a:solidFill>
                <a:schemeClr val="tx1"/>
              </a:solidFill>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pic>
        <p:nvPicPr>
          <p:cNvPr id="2" name="Picture 2" descr="http://www.nps.gov/prsf/naturescience/images/Subduction-animation_1.gif"/>
          <p:cNvPicPr>
            <a:picLocks noChangeAspect="1" noChangeArrowheads="1"/>
          </p:cNvPicPr>
          <p:nvPr/>
        </p:nvPicPr>
        <p:blipFill>
          <a:blip r:embed="rId4"/>
          <a:srcRect/>
          <a:stretch>
            <a:fillRect/>
          </a:stretch>
        </p:blipFill>
        <p:spPr bwMode="auto">
          <a:xfrm>
            <a:off x="190500" y="807654"/>
            <a:ext cx="8762999" cy="5242691"/>
          </a:xfrm>
          <a:prstGeom prst="rect">
            <a:avLst/>
          </a:prstGeom>
          <a:noFill/>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http://upload.wikimedia.org/wikipedia/commons/a/a8/Glen_Canyon_Park_Chert_Outcrop.jpg"/>
          <p:cNvPicPr>
            <a:picLocks noChangeAspect="1" noChangeArrowheads="1"/>
          </p:cNvPicPr>
          <p:nvPr/>
        </p:nvPicPr>
        <p:blipFill>
          <a:blip r:embed="rId3" cstate="print"/>
          <a:srcRect/>
          <a:stretch>
            <a:fillRect/>
          </a:stretch>
        </p:blipFill>
        <p:spPr bwMode="auto">
          <a:xfrm>
            <a:off x="297321" y="0"/>
            <a:ext cx="8549358" cy="6857999"/>
          </a:xfrm>
          <a:prstGeom prst="rect">
            <a:avLst/>
          </a:prstGeo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IMG_0031"/>
          <p:cNvPicPr>
            <a:picLocks noChangeAspect="1" noChangeArrowheads="1"/>
          </p:cNvPicPr>
          <p:nvPr/>
        </p:nvPicPr>
        <p:blipFill>
          <a:blip r:embed="rId3"/>
          <a:srcRect/>
          <a:stretch>
            <a:fillRect/>
          </a:stretch>
        </p:blipFill>
        <p:spPr bwMode="auto">
          <a:xfrm>
            <a:off x="0" y="0"/>
            <a:ext cx="9144000" cy="6889750"/>
          </a:xfrm>
          <a:prstGeom prst="rect">
            <a:avLst/>
          </a:prstGeom>
          <a:noFill/>
          <a:ln w="9525">
            <a:noFill/>
            <a:miter lim="800000"/>
            <a:headEnd/>
            <a:tailEnd/>
          </a:ln>
        </p:spPr>
      </p:pic>
      <p:sp>
        <p:nvSpPr>
          <p:cNvPr id="3" name="TextBox 2"/>
          <p:cNvSpPr txBox="1"/>
          <p:nvPr/>
        </p:nvSpPr>
        <p:spPr>
          <a:xfrm>
            <a:off x="1600200" y="914400"/>
            <a:ext cx="2438400" cy="523220"/>
          </a:xfrm>
          <a:prstGeom prst="rect">
            <a:avLst/>
          </a:prstGeom>
          <a:noFill/>
        </p:spPr>
        <p:txBody>
          <a:bodyPr wrap="square" rtlCol="0">
            <a:spAutoFit/>
          </a:bodyPr>
          <a:lstStyle/>
          <a:p>
            <a:r>
              <a:rPr lang="en-US" dirty="0" smtClean="0">
                <a:effectLst>
                  <a:outerShdw blurRad="38100" dist="38100" dir="2700000" algn="tl">
                    <a:srgbClr val="000000">
                      <a:alpha val="43137"/>
                    </a:srgbClr>
                  </a:outerShdw>
                </a:effectLst>
              </a:rPr>
              <a:t>hardest rock</a:t>
            </a:r>
            <a:endParaRPr lang="en-US" dirty="0">
              <a:effectLst>
                <a:outerShdw blurRad="38100" dist="38100" dir="2700000" algn="tl">
                  <a:srgbClr val="000000">
                    <a:alpha val="43137"/>
                  </a:srgbClr>
                </a:outerShdw>
              </a:effectLst>
            </a:endParaRPr>
          </a:p>
        </p:txBody>
      </p:sp>
      <p:sp>
        <p:nvSpPr>
          <p:cNvPr id="4" name="Line 5"/>
          <p:cNvSpPr>
            <a:spLocks noChangeShapeType="1"/>
          </p:cNvSpPr>
          <p:nvPr/>
        </p:nvSpPr>
        <p:spPr bwMode="auto">
          <a:xfrm flipH="1">
            <a:off x="1981200" y="1447800"/>
            <a:ext cx="762000" cy="838200"/>
          </a:xfrm>
          <a:prstGeom prst="line">
            <a:avLst/>
          </a:prstGeom>
          <a:noFill/>
          <a:ln w="38100">
            <a:solidFill>
              <a:schemeClr val="bg1"/>
            </a:solidFill>
            <a:round/>
            <a:headEnd/>
            <a:tailEnd type="triangle" w="med" len="med"/>
          </a:ln>
          <a:effectLst>
            <a:outerShdw blurRad="50800" dist="38100" dir="5400000" algn="t" rotWithShape="0">
              <a:prstClr val="black">
                <a:alpha val="40000"/>
              </a:prstClr>
            </a:outerShdw>
          </a:effectLst>
        </p:spPr>
        <p:txBody>
          <a:bodyPr/>
          <a:lstStyle/>
          <a:p>
            <a:endParaRPr lang="en-US"/>
          </a:p>
        </p:txBody>
      </p:sp>
      <p:sp>
        <p:nvSpPr>
          <p:cNvPr id="5" name="Line 5"/>
          <p:cNvSpPr>
            <a:spLocks noChangeShapeType="1"/>
          </p:cNvSpPr>
          <p:nvPr/>
        </p:nvSpPr>
        <p:spPr bwMode="auto">
          <a:xfrm>
            <a:off x="2895600" y="1447800"/>
            <a:ext cx="762000" cy="914400"/>
          </a:xfrm>
          <a:prstGeom prst="line">
            <a:avLst/>
          </a:prstGeom>
          <a:noFill/>
          <a:ln w="38100">
            <a:solidFill>
              <a:schemeClr val="bg1"/>
            </a:solidFill>
            <a:round/>
            <a:headEnd/>
            <a:tailEnd type="triangle" w="med" len="med"/>
          </a:ln>
          <a:effectLst>
            <a:outerShdw blurRad="50800" dist="38100" dir="5400000" algn="t" rotWithShape="0">
              <a:prstClr val="black">
                <a:alpha val="40000"/>
              </a:prstClr>
            </a:outerShdw>
          </a:effectLst>
        </p:spPr>
        <p:txBody>
          <a:bodyPr/>
          <a:lstStyle/>
          <a:p>
            <a:endParaRPr lang="en-US"/>
          </a:p>
        </p:txBody>
      </p:sp>
      <p:sp>
        <p:nvSpPr>
          <p:cNvPr id="6" name="Cloud Callout 5"/>
          <p:cNvSpPr/>
          <p:nvPr/>
        </p:nvSpPr>
        <p:spPr bwMode="auto">
          <a:xfrm>
            <a:off x="5029200" y="2667000"/>
            <a:ext cx="990600" cy="990600"/>
          </a:xfrm>
          <a:prstGeom prst="cloudCallout">
            <a:avLst>
              <a:gd name="adj1" fmla="val -37271"/>
              <a:gd name="adj2" fmla="val 73421"/>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400" dirty="0" smtClean="0">
                <a:solidFill>
                  <a:schemeClr val="tx1"/>
                </a:solidFill>
              </a:rPr>
              <a:t>Can I move now?</a:t>
            </a:r>
            <a:endParaRPr kumimoji="0" lang="en-US" sz="1400" b="1" i="0" u="none" strike="noStrike" cap="none" normalizeH="0" baseline="0" dirty="0" smtClean="0">
              <a:ln>
                <a:noFill/>
              </a:ln>
              <a:solidFill>
                <a:schemeClr val="tx1"/>
              </a:solidFill>
              <a:effectLst/>
              <a:latin typeface="Arial" charset="0"/>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radiolarian chert"/>
          <p:cNvPicPr>
            <a:picLocks noChangeAspect="1" noChangeArrowheads="1"/>
          </p:cNvPicPr>
          <p:nvPr/>
        </p:nvPicPr>
        <p:blipFill>
          <a:blip r:embed="rId3"/>
          <a:srcRect l="2499" t="3300" r="2499" b="4308"/>
          <a:stretch>
            <a:fillRect/>
          </a:stretch>
        </p:blipFill>
        <p:spPr bwMode="auto">
          <a:xfrm>
            <a:off x="457200" y="568325"/>
            <a:ext cx="8229600" cy="6064250"/>
          </a:xfrm>
          <a:prstGeom prst="rect">
            <a:avLst/>
          </a:prstGeom>
          <a:noFill/>
          <a:ln w="9525">
            <a:noFill/>
            <a:miter lim="800000"/>
            <a:headEnd/>
            <a:tailEnd/>
          </a:ln>
        </p:spPr>
      </p:pic>
      <p:sp>
        <p:nvSpPr>
          <p:cNvPr id="49155" name="Text Box 3"/>
          <p:cNvSpPr txBox="1">
            <a:spLocks noChangeArrowheads="1"/>
          </p:cNvSpPr>
          <p:nvPr/>
        </p:nvSpPr>
        <p:spPr bwMode="auto">
          <a:xfrm>
            <a:off x="990600" y="0"/>
            <a:ext cx="7162800" cy="519112"/>
          </a:xfrm>
          <a:prstGeom prst="rect">
            <a:avLst/>
          </a:prstGeom>
          <a:noFill/>
          <a:ln w="38100">
            <a:noFill/>
            <a:miter lim="800000"/>
            <a:headEnd/>
            <a:tailEnd/>
          </a:ln>
        </p:spPr>
        <p:txBody>
          <a:bodyPr>
            <a:spAutoFit/>
          </a:bodyPr>
          <a:lstStyle/>
          <a:p>
            <a:pPr>
              <a:spcBef>
                <a:spcPct val="50000"/>
              </a:spcBef>
            </a:pPr>
            <a:r>
              <a:rPr lang="en-US" dirty="0"/>
              <a:t>Folded Red Chert (Radiolarian)</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0178" name="Picture 2" descr="franciscan_cherts"/>
          <p:cNvPicPr>
            <a:picLocks noChangeAspect="1" noChangeArrowheads="1"/>
          </p:cNvPicPr>
          <p:nvPr/>
        </p:nvPicPr>
        <p:blipFill>
          <a:blip r:embed="rId3"/>
          <a:srcRect/>
          <a:stretch>
            <a:fillRect/>
          </a:stretch>
        </p:blipFill>
        <p:spPr bwMode="auto">
          <a:xfrm>
            <a:off x="2362200" y="0"/>
            <a:ext cx="4376738"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black chert"/>
          <p:cNvPicPr>
            <a:picLocks noChangeAspect="1" noChangeArrowheads="1"/>
          </p:cNvPicPr>
          <p:nvPr/>
        </p:nvPicPr>
        <p:blipFill>
          <a:blip r:embed="rId3"/>
          <a:srcRect/>
          <a:stretch>
            <a:fillRect/>
          </a:stretch>
        </p:blipFill>
        <p:spPr bwMode="auto">
          <a:xfrm>
            <a:off x="0" y="381000"/>
            <a:ext cx="9144000" cy="5802313"/>
          </a:xfrm>
          <a:prstGeom prst="rect">
            <a:avLst/>
          </a:prstGeom>
          <a:noFill/>
          <a:ln w="9525">
            <a:noFill/>
            <a:miter lim="800000"/>
            <a:headEnd/>
            <a:tailEnd/>
          </a:ln>
        </p:spPr>
      </p:pic>
      <p:sp>
        <p:nvSpPr>
          <p:cNvPr id="51203" name="Text Box 3"/>
          <p:cNvSpPr txBox="1">
            <a:spLocks noChangeArrowheads="1"/>
          </p:cNvSpPr>
          <p:nvPr/>
        </p:nvSpPr>
        <p:spPr bwMode="auto">
          <a:xfrm>
            <a:off x="1752600" y="6019800"/>
            <a:ext cx="5867400" cy="519113"/>
          </a:xfrm>
          <a:prstGeom prst="rect">
            <a:avLst/>
          </a:prstGeom>
          <a:noFill/>
          <a:ln w="38100">
            <a:noFill/>
            <a:miter lim="800000"/>
            <a:headEnd/>
            <a:tailEnd/>
          </a:ln>
        </p:spPr>
        <p:txBody>
          <a:bodyPr>
            <a:spAutoFit/>
          </a:bodyPr>
          <a:lstStyle/>
          <a:p>
            <a:pPr>
              <a:spcBef>
                <a:spcPct val="50000"/>
              </a:spcBef>
            </a:pPr>
            <a:r>
              <a:rPr lang="en-US"/>
              <a:t>Black chert (organic rich)</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0315_chinamancreekchert"/>
          <p:cNvPicPr>
            <a:picLocks noChangeAspect="1" noChangeArrowheads="1"/>
          </p:cNvPicPr>
          <p:nvPr/>
        </p:nvPicPr>
        <p:blipFill>
          <a:blip r:embed="rId3"/>
          <a:srcRect/>
          <a:stretch>
            <a:fillRect/>
          </a:stretch>
        </p:blipFill>
        <p:spPr bwMode="auto">
          <a:xfrm>
            <a:off x="2057400" y="0"/>
            <a:ext cx="51435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ext Box 2"/>
          <p:cNvSpPr txBox="1">
            <a:spLocks noChangeArrowheads="1"/>
          </p:cNvSpPr>
          <p:nvPr/>
        </p:nvSpPr>
        <p:spPr bwMode="auto">
          <a:xfrm>
            <a:off x="1851025" y="1997839"/>
            <a:ext cx="5441950" cy="2862322"/>
          </a:xfrm>
          <a:prstGeom prst="rect">
            <a:avLst/>
          </a:prstGeom>
          <a:noFill/>
          <a:ln w="38100">
            <a:noFill/>
            <a:miter lim="800000"/>
            <a:headEnd/>
            <a:tailEnd/>
          </a:ln>
        </p:spPr>
        <p:txBody>
          <a:bodyPr wrap="square">
            <a:spAutoFit/>
          </a:bodyPr>
          <a:lstStyle/>
          <a:p>
            <a:pPr marL="342900" indent="-342900">
              <a:spcBef>
                <a:spcPct val="50000"/>
              </a:spcBef>
            </a:pPr>
            <a:r>
              <a:rPr lang="en-US" sz="3600" u="sng" dirty="0"/>
              <a:t>Franciscan Mélange</a:t>
            </a:r>
          </a:p>
          <a:p>
            <a:pPr marL="342900" indent="-342900" algn="l">
              <a:spcBef>
                <a:spcPct val="50000"/>
              </a:spcBef>
              <a:buFontTx/>
              <a:buAutoNum type="arabicPeriod"/>
            </a:pPr>
            <a:r>
              <a:rPr lang="en-US" sz="3200" dirty="0"/>
              <a:t> Terrigneous Sediment</a:t>
            </a:r>
          </a:p>
          <a:p>
            <a:pPr marL="342900" indent="-342900" algn="l">
              <a:spcBef>
                <a:spcPct val="50000"/>
              </a:spcBef>
              <a:buFontTx/>
              <a:buAutoNum type="arabicPeriod"/>
            </a:pPr>
            <a:r>
              <a:rPr lang="en-US" sz="3200" dirty="0"/>
              <a:t> Pelagic Sediment</a:t>
            </a:r>
            <a:endParaRPr lang="en-US" sz="3200" dirty="0">
              <a:solidFill>
                <a:srgbClr val="FFFF00"/>
              </a:solidFill>
            </a:endParaRPr>
          </a:p>
          <a:p>
            <a:pPr marL="342900" indent="-342900" algn="l">
              <a:spcBef>
                <a:spcPct val="50000"/>
              </a:spcBef>
              <a:buFontTx/>
              <a:buAutoNum type="arabicPeriod"/>
            </a:pPr>
            <a:r>
              <a:rPr lang="en-US" sz="3200" dirty="0">
                <a:solidFill>
                  <a:srgbClr val="FFFF00"/>
                </a:solidFill>
              </a:rPr>
              <a:t> Oceanic </a:t>
            </a:r>
            <a:r>
              <a:rPr lang="en-US" sz="3200" dirty="0" smtClean="0">
                <a:solidFill>
                  <a:srgbClr val="FFFF00"/>
                </a:solidFill>
              </a:rPr>
              <a:t>Crust / Mantle</a:t>
            </a:r>
            <a:endParaRPr lang="en-US" sz="3200" dirty="0">
              <a:solidFill>
                <a:srgbClr val="FFFF00"/>
              </a:solidFill>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pic>
        <p:nvPicPr>
          <p:cNvPr id="2" name="Picture 2" descr="http://www.nps.gov/prsf/naturescience/images/Subduction-animation_1.gif"/>
          <p:cNvPicPr>
            <a:picLocks noChangeAspect="1" noChangeArrowheads="1"/>
          </p:cNvPicPr>
          <p:nvPr/>
        </p:nvPicPr>
        <p:blipFill>
          <a:blip r:embed="rId4"/>
          <a:srcRect/>
          <a:stretch>
            <a:fillRect/>
          </a:stretch>
        </p:blipFill>
        <p:spPr bwMode="auto">
          <a:xfrm>
            <a:off x="190500" y="807654"/>
            <a:ext cx="8762999" cy="5242691"/>
          </a:xfrm>
          <a:prstGeom prst="rect">
            <a:avLst/>
          </a:prstGeom>
          <a:noFill/>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chert melange"/>
          <p:cNvPicPr>
            <a:picLocks noChangeAspect="1" noChangeArrowheads="1"/>
          </p:cNvPicPr>
          <p:nvPr/>
        </p:nvPicPr>
        <p:blipFill>
          <a:blip r:embed="rId3"/>
          <a:srcRect/>
          <a:stretch>
            <a:fillRect/>
          </a:stretch>
        </p:blipFill>
        <p:spPr bwMode="auto">
          <a:xfrm>
            <a:off x="0" y="628650"/>
            <a:ext cx="9144000" cy="6229350"/>
          </a:xfrm>
          <a:prstGeom prst="rect">
            <a:avLst/>
          </a:prstGeom>
          <a:noFill/>
          <a:ln w="9525">
            <a:noFill/>
            <a:miter lim="800000"/>
            <a:headEnd/>
            <a:tailEnd/>
          </a:ln>
          <a:scene3d>
            <a:camera prst="orthographicFront"/>
            <a:lightRig rig="threePt" dir="t"/>
          </a:scene3d>
          <a:sp3d>
            <a:bevelT/>
          </a:sp3d>
        </p:spPr>
      </p:pic>
      <p:sp>
        <p:nvSpPr>
          <p:cNvPr id="55299" name="Text Box 3"/>
          <p:cNvSpPr txBox="1">
            <a:spLocks noChangeArrowheads="1"/>
          </p:cNvSpPr>
          <p:nvPr/>
        </p:nvSpPr>
        <p:spPr bwMode="auto">
          <a:xfrm>
            <a:off x="0" y="0"/>
            <a:ext cx="9144000" cy="579437"/>
          </a:xfrm>
          <a:prstGeom prst="rect">
            <a:avLst/>
          </a:prstGeom>
          <a:noFill/>
          <a:ln w="38100">
            <a:noFill/>
            <a:miter lim="800000"/>
            <a:headEnd/>
            <a:tailEnd/>
          </a:ln>
        </p:spPr>
        <p:txBody>
          <a:bodyPr>
            <a:spAutoFit/>
          </a:bodyPr>
          <a:lstStyle/>
          <a:p>
            <a:r>
              <a:rPr lang="en-US" sz="3200" dirty="0"/>
              <a:t>Mélange close-up</a:t>
            </a:r>
          </a:p>
        </p:txBody>
      </p:sp>
      <p:sp>
        <p:nvSpPr>
          <p:cNvPr id="55300" name="Text Box 4"/>
          <p:cNvSpPr txBox="1">
            <a:spLocks noChangeArrowheads="1"/>
          </p:cNvSpPr>
          <p:nvPr/>
        </p:nvSpPr>
        <p:spPr bwMode="auto">
          <a:xfrm>
            <a:off x="6705600" y="5734050"/>
            <a:ext cx="2209800" cy="946150"/>
          </a:xfrm>
          <a:prstGeom prst="rect">
            <a:avLst/>
          </a:prstGeom>
          <a:noFill/>
          <a:ln w="38100">
            <a:noFill/>
            <a:miter lim="800000"/>
            <a:headEnd/>
            <a:tailEnd/>
          </a:ln>
        </p:spPr>
        <p:txBody>
          <a:bodyPr>
            <a:spAutoFit/>
          </a:bodyPr>
          <a:lstStyle/>
          <a:p>
            <a:pPr>
              <a:spcBef>
                <a:spcPct val="50000"/>
              </a:spcBef>
            </a:pPr>
            <a:r>
              <a:rPr lang="en-US"/>
              <a:t>Greenstone (basalt)</a:t>
            </a:r>
          </a:p>
        </p:txBody>
      </p:sp>
      <p:sp>
        <p:nvSpPr>
          <p:cNvPr id="55301" name="Line 5"/>
          <p:cNvSpPr>
            <a:spLocks noChangeShapeType="1"/>
          </p:cNvSpPr>
          <p:nvPr/>
        </p:nvSpPr>
        <p:spPr bwMode="auto">
          <a:xfrm flipH="1" flipV="1">
            <a:off x="5410200" y="5962650"/>
            <a:ext cx="1447800" cy="304800"/>
          </a:xfrm>
          <a:prstGeom prst="line">
            <a:avLst/>
          </a:prstGeom>
          <a:noFill/>
          <a:ln w="38100">
            <a:solidFill>
              <a:srgbClr val="FF0000"/>
            </a:solidFill>
            <a:round/>
            <a:headEnd/>
            <a:tailEnd type="triangle" w="med" len="med"/>
          </a:ln>
        </p:spPr>
        <p:txBody>
          <a:bodyPr/>
          <a:lstStyle/>
          <a:p>
            <a:endParaRPr lang="en-US"/>
          </a:p>
        </p:txBody>
      </p:sp>
      <p:sp>
        <p:nvSpPr>
          <p:cNvPr id="55302" name="Line 6"/>
          <p:cNvSpPr>
            <a:spLocks noChangeShapeType="1"/>
          </p:cNvSpPr>
          <p:nvPr/>
        </p:nvSpPr>
        <p:spPr bwMode="auto">
          <a:xfrm flipV="1">
            <a:off x="2514600" y="6343650"/>
            <a:ext cx="1219200" cy="0"/>
          </a:xfrm>
          <a:prstGeom prst="line">
            <a:avLst/>
          </a:prstGeom>
          <a:noFill/>
          <a:ln w="38100">
            <a:solidFill>
              <a:srgbClr val="FF0000"/>
            </a:solidFill>
            <a:round/>
            <a:headEnd/>
            <a:tailEnd type="triangle" w="med" len="med"/>
          </a:ln>
        </p:spPr>
        <p:txBody>
          <a:bodyPr/>
          <a:lstStyle/>
          <a:p>
            <a:endParaRPr lang="en-US"/>
          </a:p>
        </p:txBody>
      </p:sp>
      <p:sp>
        <p:nvSpPr>
          <p:cNvPr id="55303" name="Text Box 7"/>
          <p:cNvSpPr txBox="1">
            <a:spLocks noChangeArrowheads="1"/>
          </p:cNvSpPr>
          <p:nvPr/>
        </p:nvSpPr>
        <p:spPr bwMode="auto">
          <a:xfrm>
            <a:off x="381000" y="6038850"/>
            <a:ext cx="2362200" cy="519113"/>
          </a:xfrm>
          <a:prstGeom prst="rect">
            <a:avLst/>
          </a:prstGeom>
          <a:noFill/>
          <a:ln w="38100">
            <a:noFill/>
            <a:miter lim="800000"/>
            <a:headEnd/>
            <a:tailEnd/>
          </a:ln>
        </p:spPr>
        <p:txBody>
          <a:bodyPr>
            <a:spAutoFit/>
          </a:bodyPr>
          <a:lstStyle/>
          <a:p>
            <a:pPr>
              <a:spcBef>
                <a:spcPct val="50000"/>
              </a:spcBef>
            </a:pPr>
            <a:r>
              <a:rPr lang="en-US"/>
              <a:t>Sandstone</a:t>
            </a:r>
          </a:p>
        </p:txBody>
      </p:sp>
      <p:sp>
        <p:nvSpPr>
          <p:cNvPr id="55304" name="Text Box 8"/>
          <p:cNvSpPr txBox="1">
            <a:spLocks noChangeArrowheads="1"/>
          </p:cNvSpPr>
          <p:nvPr/>
        </p:nvSpPr>
        <p:spPr bwMode="auto">
          <a:xfrm>
            <a:off x="228600" y="2457450"/>
            <a:ext cx="2209800" cy="946150"/>
          </a:xfrm>
          <a:prstGeom prst="rect">
            <a:avLst/>
          </a:prstGeom>
          <a:noFill/>
          <a:ln w="38100">
            <a:noFill/>
            <a:miter lim="800000"/>
            <a:headEnd/>
            <a:tailEnd/>
          </a:ln>
        </p:spPr>
        <p:txBody>
          <a:bodyPr>
            <a:spAutoFit/>
          </a:bodyPr>
          <a:lstStyle/>
          <a:p>
            <a:pPr>
              <a:spcBef>
                <a:spcPct val="50000"/>
              </a:spcBef>
            </a:pPr>
            <a:r>
              <a:rPr lang="en-US" dirty="0"/>
              <a:t>Argillite (clay shale)</a:t>
            </a:r>
          </a:p>
        </p:txBody>
      </p:sp>
      <p:sp>
        <p:nvSpPr>
          <p:cNvPr id="55305" name="Line 9"/>
          <p:cNvSpPr>
            <a:spLocks noChangeShapeType="1"/>
          </p:cNvSpPr>
          <p:nvPr/>
        </p:nvSpPr>
        <p:spPr bwMode="auto">
          <a:xfrm>
            <a:off x="1524000" y="3371850"/>
            <a:ext cx="1143000" cy="838200"/>
          </a:xfrm>
          <a:prstGeom prst="line">
            <a:avLst/>
          </a:prstGeom>
          <a:noFill/>
          <a:ln w="38100">
            <a:solidFill>
              <a:srgbClr val="FF0000"/>
            </a:solidFill>
            <a:round/>
            <a:headEnd/>
            <a:tailEnd type="triangle" w="med" len="med"/>
          </a:ln>
        </p:spPr>
        <p:txBody>
          <a:bodyPr/>
          <a:lstStyle/>
          <a:p>
            <a:endParaRPr lang="en-US"/>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serpentine"/>
          <p:cNvPicPr>
            <a:picLocks noChangeAspect="1" noChangeArrowheads="1"/>
          </p:cNvPicPr>
          <p:nvPr/>
        </p:nvPicPr>
        <p:blipFill>
          <a:blip r:embed="rId3"/>
          <a:srcRect/>
          <a:stretch>
            <a:fillRect/>
          </a:stretch>
        </p:blipFill>
        <p:spPr bwMode="auto">
          <a:xfrm>
            <a:off x="4572000" y="0"/>
            <a:ext cx="4572000" cy="3427412"/>
          </a:xfrm>
          <a:prstGeom prst="rect">
            <a:avLst/>
          </a:prstGeom>
          <a:noFill/>
          <a:ln w="9525">
            <a:noFill/>
            <a:miter lim="800000"/>
            <a:headEnd/>
            <a:tailEnd/>
          </a:ln>
        </p:spPr>
      </p:pic>
      <p:pic>
        <p:nvPicPr>
          <p:cNvPr id="67586" name="Picture 2" descr="http://www.library.csi.cuny.edu/dept/history/lavender/graphics/serpentinite.jpg"/>
          <p:cNvPicPr>
            <a:picLocks noChangeAspect="1" noChangeArrowheads="1"/>
          </p:cNvPicPr>
          <p:nvPr/>
        </p:nvPicPr>
        <p:blipFill>
          <a:blip r:embed="rId4"/>
          <a:srcRect r="5859"/>
          <a:stretch>
            <a:fillRect/>
          </a:stretch>
        </p:blipFill>
        <p:spPr bwMode="auto">
          <a:xfrm rot="16200000">
            <a:off x="694230" y="-694232"/>
            <a:ext cx="3183539" cy="4572000"/>
          </a:xfrm>
          <a:prstGeom prst="rect">
            <a:avLst/>
          </a:prstGeom>
          <a:noFill/>
        </p:spPr>
      </p:pic>
      <p:pic>
        <p:nvPicPr>
          <p:cNvPr id="67588" name="Picture 4" descr="http://www.uoregon.edu/~lemerson/rotd/images/serpentinite.JPG"/>
          <p:cNvPicPr>
            <a:picLocks noChangeAspect="1" noChangeArrowheads="1"/>
          </p:cNvPicPr>
          <p:nvPr/>
        </p:nvPicPr>
        <p:blipFill>
          <a:blip r:embed="rId5" cstate="print"/>
          <a:srcRect/>
          <a:stretch>
            <a:fillRect/>
          </a:stretch>
        </p:blipFill>
        <p:spPr bwMode="auto">
          <a:xfrm>
            <a:off x="4572000" y="3429000"/>
            <a:ext cx="4572000" cy="3429000"/>
          </a:xfrm>
          <a:prstGeom prst="rect">
            <a:avLst/>
          </a:prstGeom>
          <a:noFill/>
        </p:spPr>
      </p:pic>
      <p:pic>
        <p:nvPicPr>
          <p:cNvPr id="67590" name="Picture 6" descr="http://z.about.com/d/geology/1/0/S/1/1/stop19front.jpg"/>
          <p:cNvPicPr>
            <a:picLocks noChangeAspect="1" noChangeArrowheads="1"/>
          </p:cNvPicPr>
          <p:nvPr/>
        </p:nvPicPr>
        <p:blipFill>
          <a:blip r:embed="rId6"/>
          <a:srcRect/>
          <a:stretch>
            <a:fillRect/>
          </a:stretch>
        </p:blipFill>
        <p:spPr bwMode="auto">
          <a:xfrm>
            <a:off x="0" y="2943940"/>
            <a:ext cx="4572000" cy="3914059"/>
          </a:xfrm>
          <a:prstGeom prst="rect">
            <a:avLst/>
          </a:prstGeom>
          <a:noFill/>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3970" name="Picture 3"/>
          <p:cNvPicPr>
            <a:picLocks noChangeAspect="1" noChangeArrowheads="1"/>
          </p:cNvPicPr>
          <p:nvPr/>
        </p:nvPicPr>
        <p:blipFill>
          <a:blip r:embed="rId3"/>
          <a:srcRect/>
          <a:stretch>
            <a:fillRect/>
          </a:stretch>
        </p:blipFill>
        <p:spPr bwMode="auto">
          <a:xfrm>
            <a:off x="0" y="676275"/>
            <a:ext cx="9144000" cy="5505450"/>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4" name="TextBox 3"/>
          <p:cNvSpPr txBox="1"/>
          <p:nvPr/>
        </p:nvSpPr>
        <p:spPr>
          <a:xfrm>
            <a:off x="182880" y="1412241"/>
            <a:ext cx="2387600" cy="523220"/>
          </a:xfrm>
          <a:prstGeom prst="rect">
            <a:avLst/>
          </a:prstGeom>
          <a:noFill/>
        </p:spPr>
        <p:txBody>
          <a:bodyPr wrap="square">
            <a:spAutoFit/>
          </a:bodyPr>
          <a:lstStyle/>
          <a:p>
            <a:pPr>
              <a:defRPr/>
            </a:pPr>
            <a:r>
              <a:rPr lang="en-US" dirty="0">
                <a:solidFill>
                  <a:schemeClr val="accent5">
                    <a:lumMod val="75000"/>
                  </a:schemeClr>
                </a:solidFill>
                <a:effectLst>
                  <a:outerShdw blurRad="38100" dist="38100" dir="2700000" algn="tl">
                    <a:srgbClr val="000000">
                      <a:alpha val="43137"/>
                    </a:srgbClr>
                  </a:outerShdw>
                </a:effectLst>
              </a:rPr>
              <a:t>Hot springs</a:t>
            </a:r>
          </a:p>
        </p:txBody>
      </p:sp>
      <p:cxnSp>
        <p:nvCxnSpPr>
          <p:cNvPr id="5" name="Straight Arrow Connector 4"/>
          <p:cNvCxnSpPr/>
          <p:nvPr/>
        </p:nvCxnSpPr>
        <p:spPr bwMode="auto">
          <a:xfrm rot="5400000">
            <a:off x="225266" y="2031208"/>
            <a:ext cx="738187" cy="558800"/>
          </a:xfrm>
          <a:prstGeom prst="straightConnector1">
            <a:avLst/>
          </a:prstGeom>
          <a:solidFill>
            <a:schemeClr val="accent1"/>
          </a:solidFill>
          <a:ln w="44450" cap="flat" cmpd="sng" algn="ctr">
            <a:solidFill>
              <a:schemeClr val="accent5">
                <a:lumMod val="75000"/>
              </a:schemeClr>
            </a:solidFill>
            <a:prstDash val="solid"/>
            <a:round/>
            <a:headEnd type="none" w="med" len="med"/>
            <a:tailEnd type="triangle" w="lg" len="med"/>
          </a:ln>
          <a:effectLst>
            <a:outerShdw blurRad="50800" dist="38100" dir="2700000" algn="tl" rotWithShape="0">
              <a:prstClr val="black">
                <a:alpha val="40000"/>
              </a:prstClr>
            </a:outerShdw>
          </a:effectLst>
        </p:spPr>
      </p:cxn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4994" name="Picture 3"/>
          <p:cNvPicPr>
            <a:picLocks noChangeAspect="1" noChangeArrowheads="1"/>
          </p:cNvPicPr>
          <p:nvPr/>
        </p:nvPicPr>
        <p:blipFill>
          <a:blip r:embed="rId3"/>
          <a:srcRect/>
          <a:stretch>
            <a:fillRect/>
          </a:stretch>
        </p:blipFill>
        <p:spPr bwMode="auto">
          <a:xfrm>
            <a:off x="0" y="676275"/>
            <a:ext cx="9144000" cy="5505450"/>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9" name="TextBox 8"/>
          <p:cNvSpPr txBox="1"/>
          <p:nvPr/>
        </p:nvSpPr>
        <p:spPr>
          <a:xfrm>
            <a:off x="8229600" y="3644900"/>
            <a:ext cx="1066800" cy="522288"/>
          </a:xfrm>
          <a:prstGeom prst="rect">
            <a:avLst/>
          </a:prstGeom>
          <a:noFill/>
          <a:effectLst>
            <a:outerShdw blurRad="12700" dist="38100" dir="3720000" algn="ctr" rotWithShape="0">
              <a:schemeClr val="bg1"/>
            </a:outerShdw>
          </a:effectLst>
        </p:spPr>
        <p:txBody>
          <a:bodyPr>
            <a:spAutoFit/>
          </a:bodyPr>
          <a:lstStyle/>
          <a:p>
            <a:pPr>
              <a:defRPr/>
            </a:pPr>
            <a:r>
              <a:rPr lang="en-US" sz="2800" dirty="0">
                <a:solidFill>
                  <a:schemeClr val="tx1"/>
                </a:solidFill>
                <a:effectLst>
                  <a:outerShdw blurRad="38100" dist="38100" dir="2700000" algn="tl">
                    <a:srgbClr val="000000">
                      <a:alpha val="43137"/>
                    </a:srgbClr>
                  </a:outerShdw>
                </a:effectLst>
              </a:rPr>
              <a:t>H</a:t>
            </a:r>
            <a:r>
              <a:rPr lang="en-US" sz="2800" baseline="-25000" dirty="0">
                <a:solidFill>
                  <a:schemeClr val="tx1"/>
                </a:solidFill>
                <a:effectLst>
                  <a:outerShdw blurRad="38100" dist="38100" dir="2700000" algn="tl">
                    <a:srgbClr val="000000">
                      <a:alpha val="43137"/>
                    </a:srgbClr>
                  </a:outerShdw>
                </a:effectLst>
              </a:rPr>
              <a:t>2</a:t>
            </a:r>
            <a:r>
              <a:rPr lang="en-US" sz="2800" dirty="0">
                <a:solidFill>
                  <a:schemeClr val="tx1"/>
                </a:solidFill>
                <a:effectLst>
                  <a:outerShdw blurRad="38100" dist="38100" dir="2700000" algn="tl">
                    <a:srgbClr val="000000">
                      <a:alpha val="43137"/>
                    </a:srgbClr>
                  </a:outerShdw>
                </a:effectLst>
              </a:rPr>
              <a:t>O</a:t>
            </a:r>
          </a:p>
        </p:txBody>
      </p:sp>
      <p:cxnSp>
        <p:nvCxnSpPr>
          <p:cNvPr id="18" name="Straight Arrow Connector 17"/>
          <p:cNvCxnSpPr/>
          <p:nvPr/>
        </p:nvCxnSpPr>
        <p:spPr bwMode="auto">
          <a:xfrm rot="16200000" flipV="1">
            <a:off x="8636794" y="4344194"/>
            <a:ext cx="315912" cy="38100"/>
          </a:xfrm>
          <a:prstGeom prst="straightConnector1">
            <a:avLst/>
          </a:prstGeom>
          <a:solidFill>
            <a:schemeClr val="accent1"/>
          </a:solidFill>
          <a:ln w="44450" cap="flat" cmpd="sng" algn="ctr">
            <a:solidFill>
              <a:schemeClr val="tx1"/>
            </a:solidFill>
            <a:prstDash val="solid"/>
            <a:round/>
            <a:headEnd type="none" w="med" len="med"/>
            <a:tailEnd type="triangle" w="lg" len="med"/>
          </a:ln>
          <a:effectLst>
            <a:outerShdw blurRad="25400" dist="38100" dir="1920000" algn="tl" rotWithShape="0">
              <a:schemeClr val="bg1">
                <a:alpha val="40000"/>
              </a:schemeClr>
            </a:outerShdw>
          </a:effectLst>
        </p:spPr>
      </p:cxn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9810" name="Picture 2" descr="http://geologyindy.byu.edu/faculty/rah/tectonics/Student%20Presentations/2000%20Fall/Peter%20Fahringer/images/6map.gif"/>
          <p:cNvPicPr>
            <a:picLocks noChangeAspect="1" noChangeArrowheads="1"/>
          </p:cNvPicPr>
          <p:nvPr/>
        </p:nvPicPr>
        <p:blipFill>
          <a:blip r:embed="rId3"/>
          <a:srcRect/>
          <a:stretch>
            <a:fillRect/>
          </a:stretch>
        </p:blipFill>
        <p:spPr bwMode="auto">
          <a:xfrm>
            <a:off x="1333500" y="-1"/>
            <a:ext cx="6515100" cy="6875797"/>
          </a:xfrm>
          <a:prstGeom prst="rect">
            <a:avLst/>
          </a:prstGeom>
          <a:noFill/>
        </p:spPr>
      </p:pic>
      <p:sp>
        <p:nvSpPr>
          <p:cNvPr id="3" name="TextBox 2"/>
          <p:cNvSpPr txBox="1"/>
          <p:nvPr/>
        </p:nvSpPr>
        <p:spPr>
          <a:xfrm>
            <a:off x="5562600" y="1905000"/>
            <a:ext cx="2286000" cy="954107"/>
          </a:xfrm>
          <a:prstGeom prst="rect">
            <a:avLst/>
          </a:prstGeom>
          <a:solidFill>
            <a:schemeClr val="bg1"/>
          </a:solidFill>
        </p:spPr>
        <p:txBody>
          <a:bodyPr wrap="square" rtlCol="0">
            <a:spAutoFit/>
          </a:bodyPr>
          <a:lstStyle/>
          <a:p>
            <a:r>
              <a:rPr lang="en-US" dirty="0" smtClean="0">
                <a:solidFill>
                  <a:schemeClr val="tx1"/>
                </a:solidFill>
                <a:effectLst>
                  <a:outerShdw blurRad="38100" dist="38100" dir="2700000" algn="tl">
                    <a:srgbClr val="000000">
                      <a:alpha val="43137"/>
                    </a:srgbClr>
                  </a:outerShdw>
                </a:effectLst>
              </a:rPr>
              <a:t>Franciscan Complex</a:t>
            </a:r>
            <a:endParaRPr lang="en-US" dirty="0">
              <a:solidFill>
                <a:schemeClr val="tx1"/>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9" name="Picture 3"/>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a:effectLst/>
        </p:spPr>
      </p:pic>
      <p:sp>
        <p:nvSpPr>
          <p:cNvPr id="4" name="TextBox 3"/>
          <p:cNvSpPr txBox="1"/>
          <p:nvPr/>
        </p:nvSpPr>
        <p:spPr>
          <a:xfrm>
            <a:off x="5120640" y="4450080"/>
            <a:ext cx="2438400" cy="523220"/>
          </a:xfrm>
          <a:prstGeom prst="rect">
            <a:avLst/>
          </a:prstGeom>
          <a:noFill/>
        </p:spPr>
        <p:txBody>
          <a:bodyPr wrap="square" rtlCol="0">
            <a:spAutoFit/>
          </a:bodyPr>
          <a:lstStyle/>
          <a:p>
            <a:r>
              <a:rPr lang="en-US" dirty="0" smtClean="0">
                <a:effectLst>
                  <a:outerShdw blurRad="38100" dist="38100" dir="2700000" algn="tl">
                    <a:srgbClr val="000000">
                      <a:alpha val="43137"/>
                    </a:srgbClr>
                  </a:outerShdw>
                </a:effectLst>
              </a:rPr>
              <a:t>Serpentinite</a:t>
            </a:r>
            <a:endParaRPr lang="en-US" dirty="0">
              <a:effectLst>
                <a:outerShdw blurRad="38100" dist="38100" dir="2700000" algn="tl">
                  <a:srgbClr val="000000">
                    <a:alpha val="43137"/>
                  </a:srgbClr>
                </a:outerShdw>
              </a:effectLst>
            </a:endParaRPr>
          </a:p>
        </p:txBody>
      </p:sp>
      <p:cxnSp>
        <p:nvCxnSpPr>
          <p:cNvPr id="5" name="Straight Arrow Connector 4"/>
          <p:cNvCxnSpPr/>
          <p:nvPr/>
        </p:nvCxnSpPr>
        <p:spPr bwMode="auto">
          <a:xfrm flipV="1">
            <a:off x="7437120" y="4480563"/>
            <a:ext cx="990603" cy="213357"/>
          </a:xfrm>
          <a:prstGeom prst="straightConnector1">
            <a:avLst/>
          </a:prstGeom>
          <a:solidFill>
            <a:schemeClr val="accent1"/>
          </a:solidFill>
          <a:ln w="44450" cap="flat" cmpd="sng" algn="ctr">
            <a:solidFill>
              <a:schemeClr val="bg1"/>
            </a:solidFill>
            <a:prstDash val="solid"/>
            <a:round/>
            <a:headEnd type="none" w="med" len="med"/>
            <a:tailEnd type="triangle" w="lg" len="med"/>
          </a:ln>
          <a:effectLst>
            <a:outerShdw blurRad="50800" dist="38100" dir="2700000" algn="tl" rotWithShape="0">
              <a:prstClr val="black">
                <a:alpha val="40000"/>
              </a:prstClr>
            </a:outerShdw>
          </a:effectLst>
        </p:spPr>
      </p:cxn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DSCN0551 (2)"/>
          <p:cNvPicPr>
            <a:picLocks noChangeAspect="1" noChangeArrowheads="1"/>
          </p:cNvPicPr>
          <p:nvPr/>
        </p:nvPicPr>
        <p:blipFill>
          <a:blip r:embed="rId3"/>
          <a:srcRect/>
          <a:stretch>
            <a:fillRect/>
          </a:stretch>
        </p:blipFill>
        <p:spPr bwMode="auto">
          <a:xfrm>
            <a:off x="0" y="0"/>
            <a:ext cx="9144000" cy="6859588"/>
          </a:xfrm>
          <a:prstGeom prst="rect">
            <a:avLst/>
          </a:prstGeom>
          <a:noFill/>
          <a:ln w="9525">
            <a:noFill/>
            <a:miter lim="800000"/>
            <a:headEnd/>
            <a:tailEnd/>
          </a:ln>
        </p:spPr>
      </p:pic>
      <p:sp>
        <p:nvSpPr>
          <p:cNvPr id="3" name="TextBox 2"/>
          <p:cNvSpPr txBox="1"/>
          <p:nvPr/>
        </p:nvSpPr>
        <p:spPr>
          <a:xfrm>
            <a:off x="6370320" y="106680"/>
            <a:ext cx="2621280" cy="1384995"/>
          </a:xfrm>
          <a:prstGeom prst="rect">
            <a:avLst/>
          </a:prstGeom>
          <a:noFill/>
        </p:spPr>
        <p:txBody>
          <a:bodyPr wrap="square" rtlCol="0">
            <a:spAutoFit/>
          </a:bodyPr>
          <a:lstStyle/>
          <a:p>
            <a:r>
              <a:rPr lang="en-US" dirty="0" smtClean="0">
                <a:effectLst>
                  <a:outerShdw blurRad="38100" dist="38100" dir="2700000" algn="tl">
                    <a:srgbClr val="000000">
                      <a:alpha val="43137"/>
                    </a:srgbClr>
                  </a:outerShdw>
                </a:effectLst>
              </a:rPr>
              <a:t>Mélange in Redwood National Park</a:t>
            </a:r>
            <a:endParaRPr lang="en-US"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7346" name="Picture 2" descr="DSCN0544"/>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9698" name="Picture 2" descr="MidCretpalgeo"/>
          <p:cNvPicPr>
            <a:picLocks noChangeAspect="1" noChangeArrowheads="1"/>
          </p:cNvPicPr>
          <p:nvPr/>
        </p:nvPicPr>
        <p:blipFill>
          <a:blip r:embed="rId2"/>
          <a:srcRect/>
          <a:stretch>
            <a:fillRect/>
          </a:stretch>
        </p:blipFill>
        <p:spPr bwMode="auto">
          <a:xfrm>
            <a:off x="0" y="0"/>
            <a:ext cx="9144000" cy="6248400"/>
          </a:xfrm>
          <a:prstGeom prst="rect">
            <a:avLst/>
          </a:prstGeom>
          <a:noFill/>
          <a:ln w="9525">
            <a:noFill/>
            <a:miter lim="800000"/>
            <a:headEnd/>
            <a:tailEnd/>
          </a:ln>
        </p:spPr>
      </p:pic>
      <p:sp>
        <p:nvSpPr>
          <p:cNvPr id="29699" name="Text Box 3"/>
          <p:cNvSpPr txBox="1">
            <a:spLocks noChangeArrowheads="1"/>
          </p:cNvSpPr>
          <p:nvPr/>
        </p:nvSpPr>
        <p:spPr bwMode="auto">
          <a:xfrm>
            <a:off x="0" y="6338888"/>
            <a:ext cx="9144000" cy="519112"/>
          </a:xfrm>
          <a:prstGeom prst="rect">
            <a:avLst/>
          </a:prstGeom>
          <a:noFill/>
          <a:ln w="38100">
            <a:noFill/>
            <a:miter lim="800000"/>
            <a:headEnd/>
            <a:tailEnd/>
          </a:ln>
        </p:spPr>
        <p:txBody>
          <a:bodyPr>
            <a:spAutoFit/>
          </a:bodyPr>
          <a:lstStyle/>
          <a:p>
            <a:pPr>
              <a:spcBef>
                <a:spcPct val="50000"/>
              </a:spcBef>
            </a:pPr>
            <a:r>
              <a:rPr lang="en-US"/>
              <a:t>Middle Cretaceous (~90 Ma)</a:t>
            </a:r>
          </a:p>
        </p:txBody>
      </p:sp>
      <p:sp>
        <p:nvSpPr>
          <p:cNvPr id="29700" name="Line 4"/>
          <p:cNvSpPr>
            <a:spLocks noChangeShapeType="1"/>
          </p:cNvSpPr>
          <p:nvPr/>
        </p:nvSpPr>
        <p:spPr bwMode="auto">
          <a:xfrm flipH="1">
            <a:off x="1219200" y="304800"/>
            <a:ext cx="990600" cy="152400"/>
          </a:xfrm>
          <a:prstGeom prst="line">
            <a:avLst/>
          </a:prstGeom>
          <a:noFill/>
          <a:ln w="38100">
            <a:solidFill>
              <a:srgbClr val="FF0000"/>
            </a:solidFill>
            <a:round/>
            <a:headEnd/>
            <a:tailEnd type="triangle" w="med" len="med"/>
          </a:ln>
        </p:spPr>
        <p:txBody>
          <a:bodyPr/>
          <a:lstStyle/>
          <a:p>
            <a:endParaRPr lang="en-US"/>
          </a:p>
        </p:txBody>
      </p:sp>
      <p:sp>
        <p:nvSpPr>
          <p:cNvPr id="71685" name="Text Box 5"/>
          <p:cNvSpPr txBox="1">
            <a:spLocks noChangeArrowheads="1"/>
          </p:cNvSpPr>
          <p:nvPr/>
        </p:nvSpPr>
        <p:spPr bwMode="auto">
          <a:xfrm>
            <a:off x="2057400" y="0"/>
            <a:ext cx="3276600" cy="519113"/>
          </a:xfrm>
          <a:prstGeom prst="rect">
            <a:avLst/>
          </a:prstGeom>
          <a:noFill/>
          <a:ln w="38100">
            <a:noFill/>
            <a:miter lim="800000"/>
            <a:headEnd/>
            <a:tailEnd/>
          </a:ln>
          <a:effectLst/>
        </p:spPr>
        <p:txBody>
          <a:bodyPr>
            <a:spAutoFit/>
          </a:bodyPr>
          <a:lstStyle/>
          <a:p>
            <a:pPr>
              <a:spcBef>
                <a:spcPct val="50000"/>
              </a:spcBef>
              <a:defRPr/>
            </a:pPr>
            <a:r>
              <a:rPr lang="en-US" dirty="0">
                <a:solidFill>
                  <a:srgbClr val="FF0000"/>
                </a:solidFill>
                <a:effectLst>
                  <a:outerShdw blurRad="38100" dist="38100" dir="2700000" algn="tl">
                    <a:srgbClr val="FFFFFF"/>
                  </a:outerShdw>
                </a:effectLst>
              </a:rPr>
              <a:t>Klamath Terrain</a:t>
            </a:r>
          </a:p>
        </p:txBody>
      </p:sp>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0722" name="Picture 3" descr="Pacific NW relief"/>
          <p:cNvPicPr>
            <a:picLocks noChangeAspect="1" noChangeArrowheads="1"/>
          </p:cNvPicPr>
          <p:nvPr/>
        </p:nvPicPr>
        <p:blipFill>
          <a:blip r:embed="rId2"/>
          <a:srcRect/>
          <a:stretch>
            <a:fillRect/>
          </a:stretch>
        </p:blipFill>
        <p:spPr bwMode="auto">
          <a:xfrm>
            <a:off x="0" y="-4114800"/>
            <a:ext cx="9139238" cy="129095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1746" name="Picture 3" descr="S chile Alaska high sed"/>
          <p:cNvPicPr>
            <a:picLocks noChangeAspect="1" noChangeArrowheads="1"/>
          </p:cNvPicPr>
          <p:nvPr/>
        </p:nvPicPr>
        <p:blipFill>
          <a:blip r:embed="rId2"/>
          <a:srcRect b="1128"/>
          <a:stretch>
            <a:fillRect/>
          </a:stretch>
        </p:blipFill>
        <p:spPr bwMode="auto">
          <a:xfrm>
            <a:off x="0" y="1447800"/>
            <a:ext cx="9144000" cy="3200400"/>
          </a:xfrm>
          <a:prstGeom prst="rect">
            <a:avLst/>
          </a:prstGeom>
          <a:noFill/>
          <a:ln w="9525">
            <a:noFill/>
            <a:miter lim="800000"/>
            <a:headEnd/>
            <a:tailEnd/>
          </a:ln>
        </p:spPr>
      </p:pic>
      <p:sp>
        <p:nvSpPr>
          <p:cNvPr id="31747" name="Line 4"/>
          <p:cNvSpPr>
            <a:spLocks noChangeShapeType="1"/>
          </p:cNvSpPr>
          <p:nvPr/>
        </p:nvSpPr>
        <p:spPr bwMode="auto">
          <a:xfrm flipV="1">
            <a:off x="4800600" y="3657600"/>
            <a:ext cx="1371600" cy="1981200"/>
          </a:xfrm>
          <a:prstGeom prst="line">
            <a:avLst/>
          </a:prstGeom>
          <a:noFill/>
          <a:ln w="38100">
            <a:solidFill>
              <a:schemeClr val="tx1"/>
            </a:solidFill>
            <a:round/>
            <a:headEnd/>
            <a:tailEnd type="triangle" w="med" len="med"/>
          </a:ln>
        </p:spPr>
        <p:txBody>
          <a:bodyPr/>
          <a:lstStyle/>
          <a:p>
            <a:endParaRPr lang="en-US"/>
          </a:p>
        </p:txBody>
      </p:sp>
      <p:sp>
        <p:nvSpPr>
          <p:cNvPr id="31748" name="Line 5"/>
          <p:cNvSpPr>
            <a:spLocks noChangeShapeType="1"/>
          </p:cNvSpPr>
          <p:nvPr/>
        </p:nvSpPr>
        <p:spPr bwMode="auto">
          <a:xfrm flipV="1">
            <a:off x="6629400" y="3657600"/>
            <a:ext cx="1676400" cy="1524000"/>
          </a:xfrm>
          <a:prstGeom prst="line">
            <a:avLst/>
          </a:prstGeom>
          <a:noFill/>
          <a:ln w="38100">
            <a:solidFill>
              <a:schemeClr val="tx1"/>
            </a:solidFill>
            <a:round/>
            <a:headEnd/>
            <a:tailEnd type="triangle" w="med" len="med"/>
          </a:ln>
        </p:spPr>
        <p:txBody>
          <a:bodyPr/>
          <a:lstStyle/>
          <a:p>
            <a:endParaRPr lang="en-US"/>
          </a:p>
        </p:txBody>
      </p:sp>
      <p:sp>
        <p:nvSpPr>
          <p:cNvPr id="31749" name="Text Box 6"/>
          <p:cNvSpPr txBox="1">
            <a:spLocks noChangeArrowheads="1"/>
          </p:cNvSpPr>
          <p:nvPr/>
        </p:nvSpPr>
        <p:spPr bwMode="auto">
          <a:xfrm>
            <a:off x="3429000" y="5562600"/>
            <a:ext cx="2667000" cy="519113"/>
          </a:xfrm>
          <a:prstGeom prst="rect">
            <a:avLst/>
          </a:prstGeom>
          <a:noFill/>
          <a:ln w="38100">
            <a:noFill/>
            <a:miter lim="800000"/>
            <a:headEnd/>
            <a:tailEnd/>
          </a:ln>
        </p:spPr>
        <p:txBody>
          <a:bodyPr>
            <a:spAutoFit/>
          </a:bodyPr>
          <a:lstStyle/>
          <a:p>
            <a:pPr>
              <a:spcBef>
                <a:spcPct val="50000"/>
              </a:spcBef>
            </a:pPr>
            <a:r>
              <a:rPr lang="en-US">
                <a:solidFill>
                  <a:schemeClr val="tx1"/>
                </a:solidFill>
              </a:rPr>
              <a:t>Mélange</a:t>
            </a:r>
          </a:p>
        </p:txBody>
      </p:sp>
      <p:sp>
        <p:nvSpPr>
          <p:cNvPr id="31750" name="Text Box 7"/>
          <p:cNvSpPr txBox="1">
            <a:spLocks noChangeArrowheads="1"/>
          </p:cNvSpPr>
          <p:nvPr/>
        </p:nvSpPr>
        <p:spPr bwMode="auto">
          <a:xfrm>
            <a:off x="5334000" y="5105400"/>
            <a:ext cx="2667000" cy="519113"/>
          </a:xfrm>
          <a:prstGeom prst="rect">
            <a:avLst/>
          </a:prstGeom>
          <a:noFill/>
          <a:ln w="38100">
            <a:noFill/>
            <a:miter lim="800000"/>
            <a:headEnd/>
            <a:tailEnd/>
          </a:ln>
        </p:spPr>
        <p:txBody>
          <a:bodyPr>
            <a:spAutoFit/>
          </a:bodyPr>
          <a:lstStyle/>
          <a:p>
            <a:pPr>
              <a:spcBef>
                <a:spcPct val="50000"/>
              </a:spcBef>
            </a:pPr>
            <a:r>
              <a:rPr lang="en-US">
                <a:solidFill>
                  <a:schemeClr val="tx1"/>
                </a:solidFill>
              </a:rPr>
              <a:t>Klamath?</a:t>
            </a:r>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pic>
        <p:nvPicPr>
          <p:cNvPr id="117762" name="Picture 2" descr="http://www.nps.gov/prsf/naturescience/images/Subduction-animation_1.gif"/>
          <p:cNvPicPr>
            <a:picLocks noChangeAspect="1" noChangeArrowheads="1"/>
          </p:cNvPicPr>
          <p:nvPr/>
        </p:nvPicPr>
        <p:blipFill>
          <a:blip r:embed="rId4"/>
          <a:srcRect/>
          <a:stretch>
            <a:fillRect/>
          </a:stretch>
        </p:blipFill>
        <p:spPr bwMode="auto">
          <a:xfrm>
            <a:off x="190500" y="807654"/>
            <a:ext cx="8762999" cy="5242691"/>
          </a:xfrm>
          <a:prstGeom prst="rect">
            <a:avLst/>
          </a:prstGeom>
          <a:no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melan1"/>
          <p:cNvPicPr>
            <a:picLocks noChangeAspect="1" noChangeArrowheads="1"/>
          </p:cNvPicPr>
          <p:nvPr/>
        </p:nvPicPr>
        <p:blipFill>
          <a:blip r:embed="rId3">
            <a:lum bright="20000"/>
          </a:blip>
          <a:srcRect/>
          <a:stretch>
            <a:fillRect/>
          </a:stretch>
        </p:blipFill>
        <p:spPr bwMode="auto">
          <a:xfrm>
            <a:off x="0" y="1524000"/>
            <a:ext cx="9144000" cy="3938588"/>
          </a:xfrm>
          <a:prstGeom prst="rect">
            <a:avLst/>
          </a:prstGeom>
          <a:noFill/>
          <a:ln w="9525">
            <a:noFill/>
            <a:miter lim="800000"/>
            <a:headEnd/>
            <a:tailEnd/>
          </a:ln>
        </p:spPr>
      </p:pic>
      <p:sp>
        <p:nvSpPr>
          <p:cNvPr id="24579" name="Text Box 3"/>
          <p:cNvSpPr txBox="1">
            <a:spLocks noChangeArrowheads="1"/>
          </p:cNvSpPr>
          <p:nvPr/>
        </p:nvSpPr>
        <p:spPr bwMode="auto">
          <a:xfrm>
            <a:off x="0" y="762000"/>
            <a:ext cx="9144000" cy="519113"/>
          </a:xfrm>
          <a:prstGeom prst="rect">
            <a:avLst/>
          </a:prstGeom>
          <a:noFill/>
          <a:ln w="38100">
            <a:noFill/>
            <a:miter lim="800000"/>
            <a:headEnd/>
            <a:tailEnd/>
          </a:ln>
        </p:spPr>
        <p:txBody>
          <a:bodyPr>
            <a:spAutoFit/>
          </a:bodyPr>
          <a:lstStyle/>
          <a:p>
            <a:pPr>
              <a:spcBef>
                <a:spcPct val="50000"/>
              </a:spcBef>
            </a:pPr>
            <a:r>
              <a:rPr lang="en-US" dirty="0"/>
              <a:t>Franciscan mélange exposed in fresh road cut</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melan2"/>
          <p:cNvPicPr>
            <a:picLocks noChangeAspect="1" noChangeArrowheads="1"/>
          </p:cNvPicPr>
          <p:nvPr/>
        </p:nvPicPr>
        <p:blipFill>
          <a:blip r:embed="rId3"/>
          <a:srcRect/>
          <a:stretch>
            <a:fillRect/>
          </a:stretch>
        </p:blipFill>
        <p:spPr bwMode="auto">
          <a:xfrm>
            <a:off x="0" y="792162"/>
            <a:ext cx="9144000" cy="5273675"/>
          </a:xfrm>
          <a:prstGeom prst="rect">
            <a:avLst/>
          </a:prstGeom>
          <a:noFill/>
          <a:ln w="9525">
            <a:noFill/>
            <a:miter lim="800000"/>
            <a:headEnd/>
            <a:tailEnd/>
          </a:ln>
        </p:spPr>
      </p:pic>
      <p:sp>
        <p:nvSpPr>
          <p:cNvPr id="25603" name="Text Box 3"/>
          <p:cNvSpPr txBox="1">
            <a:spLocks noChangeArrowheads="1"/>
          </p:cNvSpPr>
          <p:nvPr/>
        </p:nvSpPr>
        <p:spPr bwMode="auto">
          <a:xfrm>
            <a:off x="0" y="6324600"/>
            <a:ext cx="9144000" cy="519113"/>
          </a:xfrm>
          <a:prstGeom prst="rect">
            <a:avLst/>
          </a:prstGeom>
          <a:noFill/>
          <a:ln w="38100">
            <a:noFill/>
            <a:miter lim="800000"/>
            <a:headEnd/>
            <a:tailEnd/>
          </a:ln>
        </p:spPr>
        <p:txBody>
          <a:bodyPr>
            <a:spAutoFit/>
          </a:bodyPr>
          <a:lstStyle/>
          <a:p>
            <a:pPr>
              <a:spcBef>
                <a:spcPct val="50000"/>
              </a:spcBef>
            </a:pPr>
            <a:endParaRPr lang="en-US"/>
          </a:p>
        </p:txBody>
      </p:sp>
      <p:sp>
        <p:nvSpPr>
          <p:cNvPr id="25604" name="Text Box 4"/>
          <p:cNvSpPr txBox="1">
            <a:spLocks noChangeArrowheads="1"/>
          </p:cNvSpPr>
          <p:nvPr/>
        </p:nvSpPr>
        <p:spPr bwMode="auto">
          <a:xfrm>
            <a:off x="0" y="166687"/>
            <a:ext cx="9144000" cy="519113"/>
          </a:xfrm>
          <a:prstGeom prst="rect">
            <a:avLst/>
          </a:prstGeom>
          <a:noFill/>
          <a:ln w="38100">
            <a:noFill/>
            <a:miter lim="800000"/>
            <a:headEnd/>
            <a:tailEnd/>
          </a:ln>
        </p:spPr>
        <p:txBody>
          <a:bodyPr>
            <a:spAutoFit/>
          </a:bodyPr>
          <a:lstStyle/>
          <a:p>
            <a:pPr>
              <a:spcBef>
                <a:spcPct val="50000"/>
              </a:spcBef>
            </a:pPr>
            <a:r>
              <a:rPr lang="en-US" dirty="0"/>
              <a:t>Franciscan mélange exposed in much older cut</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Melange knockers"/>
          <p:cNvPicPr>
            <a:picLocks noChangeAspect="1" noChangeArrowheads="1"/>
          </p:cNvPicPr>
          <p:nvPr/>
        </p:nvPicPr>
        <p:blipFill>
          <a:blip r:embed="rId3"/>
          <a:srcRect/>
          <a:stretch>
            <a:fillRect/>
          </a:stretch>
        </p:blipFill>
        <p:spPr bwMode="auto">
          <a:xfrm>
            <a:off x="0" y="1295400"/>
            <a:ext cx="9144000" cy="4086225"/>
          </a:xfrm>
          <a:prstGeom prst="rect">
            <a:avLst/>
          </a:prstGeom>
          <a:noFill/>
          <a:ln w="9525">
            <a:noFill/>
            <a:miter lim="800000"/>
            <a:headEnd/>
            <a:tailEnd/>
          </a:ln>
        </p:spPr>
      </p:pic>
      <p:sp>
        <p:nvSpPr>
          <p:cNvPr id="26627" name="Text Box 3"/>
          <p:cNvSpPr txBox="1">
            <a:spLocks noChangeArrowheads="1"/>
          </p:cNvSpPr>
          <p:nvPr/>
        </p:nvSpPr>
        <p:spPr bwMode="auto">
          <a:xfrm>
            <a:off x="0" y="776287"/>
            <a:ext cx="9144000" cy="519113"/>
          </a:xfrm>
          <a:prstGeom prst="rect">
            <a:avLst/>
          </a:prstGeom>
          <a:noFill/>
          <a:ln w="38100">
            <a:noFill/>
            <a:miter lim="800000"/>
            <a:headEnd/>
            <a:tailEnd/>
          </a:ln>
        </p:spPr>
        <p:txBody>
          <a:bodyPr>
            <a:spAutoFit/>
          </a:bodyPr>
          <a:lstStyle/>
          <a:p>
            <a:pPr>
              <a:spcBef>
                <a:spcPct val="50000"/>
              </a:spcBef>
            </a:pPr>
            <a:r>
              <a:rPr lang="en-US" dirty="0"/>
              <a:t>Massive greywacke or chert “knockers” in mélange</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38100" cap="flat" cmpd="sng" algn="ctr">
          <a:solidFill>
            <a:schemeClr val="bg1"/>
          </a:solidFill>
          <a:prstDash val="solid"/>
          <a:round/>
          <a:headEnd type="none" w="med" len="med"/>
          <a:tailEnd type="triangl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solidFill>
          <a:schemeClr val="accent1"/>
        </a:solidFill>
        <a:ln w="38100" cap="flat" cmpd="sng" algn="ctr">
          <a:solidFill>
            <a:schemeClr val="bg1"/>
          </a:solidFill>
          <a:prstDash val="solid"/>
          <a:round/>
          <a:headEnd type="none" w="med" len="med"/>
          <a:tailEnd type="triangl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smtClean="0">
            <a:ln>
              <a:noFill/>
            </a:ln>
            <a:solidFill>
              <a:schemeClr val="bg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1801</TotalTime>
  <Words>2205</Words>
  <Application>Microsoft Office PowerPoint</Application>
  <PresentationFormat>On-screen Show (4:3)</PresentationFormat>
  <Paragraphs>195</Paragraphs>
  <Slides>56</Slides>
  <Notes>53</Notes>
  <HiddenSlides>4</HiddenSlides>
  <MMClips>0</MMClips>
  <ScaleCrop>false</ScaleCrop>
  <HeadingPairs>
    <vt:vector size="4" baseType="variant">
      <vt:variant>
        <vt:lpstr>Theme</vt:lpstr>
      </vt:variant>
      <vt:variant>
        <vt:i4>1</vt:i4>
      </vt:variant>
      <vt:variant>
        <vt:lpstr>Slide Titles</vt:lpstr>
      </vt:variant>
      <vt:variant>
        <vt:i4>56</vt:i4>
      </vt:variant>
    </vt:vector>
  </HeadingPairs>
  <TitlesOfParts>
    <vt:vector size="57" baseType="lpstr">
      <vt:lpstr>Default Design</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vector>
  </TitlesOfParts>
  <Company>Grossmont College</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Redwood.ppt</dc:title>
  <dc:creator>Gary Jacobson</dc:creator>
  <cp:lastModifiedBy>Gary Jacobson</cp:lastModifiedBy>
  <cp:revision>50</cp:revision>
  <dcterms:created xsi:type="dcterms:W3CDTF">2005-03-22T16:29:43Z</dcterms:created>
  <dcterms:modified xsi:type="dcterms:W3CDTF">2008-10-05T20:51:47Z</dcterms:modified>
</cp:coreProperties>
</file>